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7" r:id="rId1"/>
  </p:sldMasterIdLst>
  <p:notesMasterIdLst>
    <p:notesMasterId r:id="rId16"/>
  </p:notesMasterIdLst>
  <p:sldIdLst>
    <p:sldId id="259" r:id="rId2"/>
    <p:sldId id="258" r:id="rId3"/>
    <p:sldId id="260" r:id="rId4"/>
    <p:sldId id="261" r:id="rId5"/>
    <p:sldId id="262" r:id="rId6"/>
    <p:sldId id="270" r:id="rId7"/>
    <p:sldId id="263" r:id="rId8"/>
    <p:sldId id="264" r:id="rId9"/>
    <p:sldId id="265" r:id="rId10"/>
    <p:sldId id="271" r:id="rId11"/>
    <p:sldId id="266" r:id="rId12"/>
    <p:sldId id="268" r:id="rId13"/>
    <p:sldId id="267"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312" y="96"/>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E186A6-57AC-4F97-AFE9-ED3D709F3A80}" type="datetimeFigureOut">
              <a:rPr lang="en-US" smtClean="0"/>
              <a:t>4/20/2016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E2E5D8-2A27-4797-9A3A-6088C688AA64}" type="slidenum">
              <a:rPr lang="en-US" smtClean="0"/>
              <a:t>‹#›</a:t>
            </a:fld>
            <a:endParaRPr lang="en-US"/>
          </a:p>
        </p:txBody>
      </p:sp>
    </p:spTree>
    <p:extLst>
      <p:ext uri="{BB962C8B-B14F-4D97-AF65-F5344CB8AC3E}">
        <p14:creationId xmlns:p14="http://schemas.microsoft.com/office/powerpoint/2010/main" val="2061466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E2E5D8-2A27-4797-9A3A-6088C688AA64}" type="slidenum">
              <a:rPr lang="en-US" smtClean="0"/>
              <a:t>9</a:t>
            </a:fld>
            <a:endParaRPr lang="en-US"/>
          </a:p>
        </p:txBody>
      </p:sp>
    </p:spTree>
    <p:extLst>
      <p:ext uri="{BB962C8B-B14F-4D97-AF65-F5344CB8AC3E}">
        <p14:creationId xmlns:p14="http://schemas.microsoft.com/office/powerpoint/2010/main" val="3879940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E2E5D8-2A27-4797-9A3A-6088C688AA64}" type="slidenum">
              <a:rPr lang="en-US" smtClean="0"/>
              <a:t>12</a:t>
            </a:fld>
            <a:endParaRPr lang="en-US"/>
          </a:p>
        </p:txBody>
      </p:sp>
    </p:spTree>
    <p:extLst>
      <p:ext uri="{BB962C8B-B14F-4D97-AF65-F5344CB8AC3E}">
        <p14:creationId xmlns:p14="http://schemas.microsoft.com/office/powerpoint/2010/main" val="1291202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E2E5D8-2A27-4797-9A3A-6088C688AA64}" type="slidenum">
              <a:rPr lang="en-US" smtClean="0"/>
              <a:t>14</a:t>
            </a:fld>
            <a:endParaRPr lang="en-US"/>
          </a:p>
        </p:txBody>
      </p:sp>
    </p:spTree>
    <p:extLst>
      <p:ext uri="{BB962C8B-B14F-4D97-AF65-F5344CB8AC3E}">
        <p14:creationId xmlns:p14="http://schemas.microsoft.com/office/powerpoint/2010/main" val="1738815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42E49DE-EB89-4380-9557-8FB9DB62D751}" type="datetime1">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D248D-AAC4-448D-8D11-E5DCD085890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9462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943B98-D45E-4808-A232-4ADBB8E1617F}" type="datetime1">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D248D-AAC4-448D-8D11-E5DCD085890E}" type="slidenum">
              <a:rPr lang="en-US" smtClean="0"/>
              <a:t>‹#›</a:t>
            </a:fld>
            <a:endParaRPr lang="en-US"/>
          </a:p>
        </p:txBody>
      </p:sp>
    </p:spTree>
    <p:extLst>
      <p:ext uri="{BB962C8B-B14F-4D97-AF65-F5344CB8AC3E}">
        <p14:creationId xmlns:p14="http://schemas.microsoft.com/office/powerpoint/2010/main" val="4219058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CB1176-6277-4E63-A164-AE6E964E9E55}" type="datetime1">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D248D-AAC4-448D-8D11-E5DCD085890E}" type="slidenum">
              <a:rPr lang="en-US" smtClean="0"/>
              <a:t>‹#›</a:t>
            </a:fld>
            <a:endParaRPr lang="en-US"/>
          </a:p>
        </p:txBody>
      </p:sp>
    </p:spTree>
    <p:extLst>
      <p:ext uri="{BB962C8B-B14F-4D97-AF65-F5344CB8AC3E}">
        <p14:creationId xmlns:p14="http://schemas.microsoft.com/office/powerpoint/2010/main" val="4098554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683BBF-7B16-48BD-A67F-BFEAE4D3F43A}" type="datetime1">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D248D-AAC4-448D-8D11-E5DCD085890E}" type="slidenum">
              <a:rPr lang="en-US" smtClean="0"/>
              <a:t>‹#›</a:t>
            </a:fld>
            <a:endParaRPr lang="en-US"/>
          </a:p>
        </p:txBody>
      </p:sp>
    </p:spTree>
    <p:extLst>
      <p:ext uri="{BB962C8B-B14F-4D97-AF65-F5344CB8AC3E}">
        <p14:creationId xmlns:p14="http://schemas.microsoft.com/office/powerpoint/2010/main" val="89682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A7B8F7-F281-41F5-B492-A1CAB51EAC18}" type="datetime1">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D248D-AAC4-448D-8D11-E5DCD085890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388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88FAE6-1EAC-4999-9469-511421ED5BB7}" type="datetime1">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D248D-AAC4-448D-8D11-E5DCD085890E}" type="slidenum">
              <a:rPr lang="en-US" smtClean="0"/>
              <a:t>‹#›</a:t>
            </a:fld>
            <a:endParaRPr lang="en-US"/>
          </a:p>
        </p:txBody>
      </p:sp>
    </p:spTree>
    <p:extLst>
      <p:ext uri="{BB962C8B-B14F-4D97-AF65-F5344CB8AC3E}">
        <p14:creationId xmlns:p14="http://schemas.microsoft.com/office/powerpoint/2010/main" val="3772751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89B503-EA1C-4AB7-A76D-5C3BB0165F63}" type="datetime1">
              <a:rPr lang="en-US" smtClean="0"/>
              <a:t>4/20/2016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DD248D-AAC4-448D-8D11-E5DCD085890E}" type="slidenum">
              <a:rPr lang="en-US" smtClean="0"/>
              <a:t>‹#›</a:t>
            </a:fld>
            <a:endParaRPr lang="en-US"/>
          </a:p>
        </p:txBody>
      </p:sp>
    </p:spTree>
    <p:extLst>
      <p:ext uri="{BB962C8B-B14F-4D97-AF65-F5344CB8AC3E}">
        <p14:creationId xmlns:p14="http://schemas.microsoft.com/office/powerpoint/2010/main" val="550839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4F8EEE-B3F2-4279-A6E1-202B3ACBA167}" type="datetime1">
              <a:rPr lang="en-US" smtClean="0"/>
              <a:t>4/20/2016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DD248D-AAC4-448D-8D11-E5DCD085890E}" type="slidenum">
              <a:rPr lang="en-US" smtClean="0"/>
              <a:t>‹#›</a:t>
            </a:fld>
            <a:endParaRPr lang="en-US"/>
          </a:p>
        </p:txBody>
      </p:sp>
    </p:spTree>
    <p:extLst>
      <p:ext uri="{BB962C8B-B14F-4D97-AF65-F5344CB8AC3E}">
        <p14:creationId xmlns:p14="http://schemas.microsoft.com/office/powerpoint/2010/main" val="2054081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4F27F82-2637-4F5C-9332-3C01563ED92D}" type="datetime1">
              <a:rPr lang="en-US" smtClean="0"/>
              <a:t>4/20/2016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7DD248D-AAC4-448D-8D11-E5DCD085890E}" type="slidenum">
              <a:rPr lang="en-US" smtClean="0"/>
              <a:t>‹#›</a:t>
            </a:fld>
            <a:endParaRPr lang="en-US"/>
          </a:p>
        </p:txBody>
      </p:sp>
    </p:spTree>
    <p:extLst>
      <p:ext uri="{BB962C8B-B14F-4D97-AF65-F5344CB8AC3E}">
        <p14:creationId xmlns:p14="http://schemas.microsoft.com/office/powerpoint/2010/main" val="990222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CD6F2FB-A6F6-45AA-864D-8DFE7BA41167}" type="datetime1">
              <a:rPr lang="en-US" smtClean="0"/>
              <a:t>4/20/2016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7DD248D-AAC4-448D-8D11-E5DCD085890E}" type="slidenum">
              <a:rPr lang="en-US" smtClean="0"/>
              <a:t>‹#›</a:t>
            </a:fld>
            <a:endParaRPr lang="en-US"/>
          </a:p>
        </p:txBody>
      </p:sp>
    </p:spTree>
    <p:extLst>
      <p:ext uri="{BB962C8B-B14F-4D97-AF65-F5344CB8AC3E}">
        <p14:creationId xmlns:p14="http://schemas.microsoft.com/office/powerpoint/2010/main" val="418698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BC565C-6314-4801-88F2-6A1718C7E720}" type="datetime1">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D248D-AAC4-448D-8D11-E5DCD085890E}" type="slidenum">
              <a:rPr lang="en-US" smtClean="0"/>
              <a:t>‹#›</a:t>
            </a:fld>
            <a:endParaRPr lang="en-US"/>
          </a:p>
        </p:txBody>
      </p:sp>
    </p:spTree>
    <p:extLst>
      <p:ext uri="{BB962C8B-B14F-4D97-AF65-F5344CB8AC3E}">
        <p14:creationId xmlns:p14="http://schemas.microsoft.com/office/powerpoint/2010/main" val="146571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C973E71-F429-4EEB-89DA-F40A661DD60B}" type="datetime1">
              <a:rPr lang="en-US" smtClean="0"/>
              <a:t>4/20/2016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DD248D-AAC4-448D-8D11-E5DCD085890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9229288"/>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a:r>
              <a:rPr lang="en-US" sz="5400" dirty="0" smtClean="0">
                <a:solidFill>
                  <a:schemeClr val="accent2">
                    <a:lumMod val="75000"/>
                  </a:schemeClr>
                </a:solidFill>
                <a:latin typeface="Candara" panose="020E0502030303020204" pitchFamily="34" charset="0"/>
              </a:rPr>
              <a:t>Women in Art and Design</a:t>
            </a:r>
            <a:endParaRPr lang="en-US" sz="5400" dirty="0">
              <a:solidFill>
                <a:schemeClr val="accent2">
                  <a:lumMod val="75000"/>
                </a:schemeClr>
              </a:solidFill>
              <a:latin typeface="Candara" panose="020E0502030303020204" pitchFamily="34" charset="0"/>
            </a:endParaRPr>
          </a:p>
        </p:txBody>
      </p:sp>
      <p:sp>
        <p:nvSpPr>
          <p:cNvPr id="3" name="Subtitle 2"/>
          <p:cNvSpPr>
            <a:spLocks noGrp="1"/>
          </p:cNvSpPr>
          <p:nvPr>
            <p:ph type="subTitle" idx="1"/>
          </p:nvPr>
        </p:nvSpPr>
        <p:spPr/>
        <p:txBody>
          <a:bodyPr>
            <a:normAutofit/>
          </a:bodyPr>
          <a:lstStyle/>
          <a:p>
            <a:pPr algn="r"/>
            <a:r>
              <a:rPr lang="en-US" sz="3200" b="1" dirty="0" smtClean="0">
                <a:solidFill>
                  <a:schemeClr val="accent1">
                    <a:lumMod val="75000"/>
                  </a:schemeClr>
                </a:solidFill>
                <a:latin typeface="Candara" panose="020E0502030303020204" pitchFamily="34" charset="0"/>
              </a:rPr>
              <a:t>Parallel Session III</a:t>
            </a:r>
            <a:endParaRPr lang="en-US" sz="3200" b="1" dirty="0">
              <a:solidFill>
                <a:schemeClr val="accent1">
                  <a:lumMod val="75000"/>
                </a:schemeClr>
              </a:solidFill>
              <a:latin typeface="Candara" panose="020E0502030303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180" y="67099"/>
            <a:ext cx="3037053" cy="6702461"/>
          </a:xfrm>
          <a:prstGeom prst="rect">
            <a:avLst/>
          </a:prstGeom>
        </p:spPr>
      </p:pic>
    </p:spTree>
    <p:extLst>
      <p:ext uri="{BB962C8B-B14F-4D97-AF65-F5344CB8AC3E}">
        <p14:creationId xmlns:p14="http://schemas.microsoft.com/office/powerpoint/2010/main" val="198857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2818" y="313899"/>
            <a:ext cx="7547212" cy="6272283"/>
          </a:xfrm>
        </p:spPr>
        <p:txBody>
          <a:bodyPr>
            <a:normAutofit fontScale="25000" lnSpcReduction="20000"/>
          </a:bodyPr>
          <a:lstStyle/>
          <a:p>
            <a:pPr algn="ctr"/>
            <a:r>
              <a:rPr lang="en-US" sz="9600" b="1" dirty="0" smtClean="0">
                <a:latin typeface="Candara" panose="020E0502030303020204" pitchFamily="34" charset="0"/>
              </a:rPr>
              <a:t>Session IV</a:t>
            </a:r>
          </a:p>
          <a:p>
            <a:pPr algn="ctr"/>
            <a:r>
              <a:rPr lang="en-US" sz="11200" b="1" dirty="0">
                <a:solidFill>
                  <a:schemeClr val="accent1">
                    <a:lumMod val="75000"/>
                  </a:schemeClr>
                </a:solidFill>
                <a:latin typeface="Candara" panose="020E0502030303020204" pitchFamily="34" charset="0"/>
              </a:rPr>
              <a:t>Women in </a:t>
            </a:r>
            <a:r>
              <a:rPr lang="en-US" sz="11200" b="1" dirty="0" smtClean="0">
                <a:solidFill>
                  <a:schemeClr val="accent1">
                    <a:lumMod val="75000"/>
                  </a:schemeClr>
                </a:solidFill>
                <a:latin typeface="Candara" panose="020E0502030303020204" pitchFamily="34" charset="0"/>
              </a:rPr>
              <a:t>Fabric and Apparel Design</a:t>
            </a:r>
          </a:p>
          <a:p>
            <a:pPr algn="ctr"/>
            <a:r>
              <a:rPr lang="en-US" sz="7400" b="1" dirty="0" smtClean="0">
                <a:solidFill>
                  <a:schemeClr val="accent1">
                    <a:lumMod val="75000"/>
                  </a:schemeClr>
                </a:solidFill>
                <a:latin typeface="Candara" panose="020E0502030303020204" pitchFamily="34" charset="0"/>
              </a:rPr>
              <a:t>Chair:</a:t>
            </a:r>
          </a:p>
          <a:p>
            <a:pPr algn="ctr"/>
            <a:r>
              <a:rPr lang="en-US" sz="14400" b="1" dirty="0" smtClean="0">
                <a:solidFill>
                  <a:schemeClr val="accent1">
                    <a:lumMod val="75000"/>
                  </a:schemeClr>
                </a:solidFill>
                <a:latin typeface="Candara" panose="020E0502030303020204" pitchFamily="34" charset="0"/>
              </a:rPr>
              <a:t>Ms. Sarah Suri</a:t>
            </a:r>
          </a:p>
          <a:p>
            <a:pPr>
              <a:lnSpc>
                <a:spcPct val="120000"/>
              </a:lnSpc>
              <a:spcBef>
                <a:spcPts val="0"/>
              </a:spcBef>
              <a:spcAft>
                <a:spcPts val="0"/>
              </a:spcAft>
            </a:pPr>
            <a:r>
              <a:rPr lang="en-US" sz="7200" dirty="0" smtClean="0">
                <a:latin typeface="Candara" panose="020E0502030303020204" pitchFamily="34" charset="0"/>
              </a:rPr>
              <a:t>Holds a Bachelor </a:t>
            </a:r>
            <a:r>
              <a:rPr lang="en-US" sz="7200" dirty="0">
                <a:latin typeface="Candara" panose="020E0502030303020204" pitchFamily="34" charset="0"/>
              </a:rPr>
              <a:t>of Fine Arts in Fashion </a:t>
            </a:r>
            <a:r>
              <a:rPr lang="en-US" sz="7200" dirty="0" smtClean="0">
                <a:latin typeface="Candara" panose="020E0502030303020204" pitchFamily="34" charset="0"/>
              </a:rPr>
              <a:t>Design. In addition she is a Graduate of the Fashion </a:t>
            </a:r>
            <a:r>
              <a:rPr lang="en-US" sz="7200" dirty="0">
                <a:latin typeface="Candara" panose="020E0502030303020204" pitchFamily="34" charset="0"/>
              </a:rPr>
              <a:t>Institute of Technology, New York, </a:t>
            </a:r>
            <a:r>
              <a:rPr lang="en-US" sz="7200" dirty="0" smtClean="0">
                <a:latin typeface="Candara" panose="020E0502030303020204" pitchFamily="34" charset="0"/>
              </a:rPr>
              <a:t>NY, and has completed Associate </a:t>
            </a:r>
            <a:r>
              <a:rPr lang="en-US" sz="7200" dirty="0">
                <a:latin typeface="Candara" panose="020E0502030303020204" pitchFamily="34" charset="0"/>
              </a:rPr>
              <a:t>Program courses in Fashion Merchandising Management </a:t>
            </a:r>
          </a:p>
          <a:p>
            <a:pPr>
              <a:lnSpc>
                <a:spcPct val="120000"/>
              </a:lnSpc>
              <a:spcBef>
                <a:spcPts val="0"/>
              </a:spcBef>
              <a:spcAft>
                <a:spcPts val="0"/>
              </a:spcAft>
            </a:pPr>
            <a:r>
              <a:rPr lang="en-US" sz="7200" dirty="0" smtClean="0">
                <a:latin typeface="Candara" panose="020E0502030303020204" pitchFamily="34" charset="0"/>
              </a:rPr>
              <a:t>Specializes in Fashion Illustration and </a:t>
            </a:r>
            <a:r>
              <a:rPr lang="en-US" sz="7200" dirty="0">
                <a:latin typeface="Candara" panose="020E0502030303020204" pitchFamily="34" charset="0"/>
              </a:rPr>
              <a:t>Training, </a:t>
            </a:r>
            <a:r>
              <a:rPr lang="en-US" sz="7200" dirty="0" smtClean="0">
                <a:latin typeface="Candara" panose="020E0502030303020204" pitchFamily="34" charset="0"/>
              </a:rPr>
              <a:t>Shoe </a:t>
            </a:r>
            <a:r>
              <a:rPr lang="en-US" sz="7200" dirty="0">
                <a:latin typeface="Candara" panose="020E0502030303020204" pitchFamily="34" charset="0"/>
              </a:rPr>
              <a:t>and Accessory Design, Computer Knitting &amp; Textiles, Fabric Dyeing and Painting, CAD </a:t>
            </a:r>
            <a:r>
              <a:rPr lang="en-US" sz="7200" dirty="0" smtClean="0">
                <a:latin typeface="Candara" panose="020E0502030303020204" pitchFamily="34" charset="0"/>
              </a:rPr>
              <a:t>Design, and others.</a:t>
            </a:r>
          </a:p>
          <a:p>
            <a:pPr>
              <a:lnSpc>
                <a:spcPct val="120000"/>
              </a:lnSpc>
              <a:spcBef>
                <a:spcPts val="0"/>
              </a:spcBef>
              <a:spcAft>
                <a:spcPts val="0"/>
              </a:spcAft>
            </a:pPr>
            <a:endParaRPr lang="en-US" sz="7200" dirty="0">
              <a:latin typeface="Candara" panose="020E0502030303020204" pitchFamily="34" charset="0"/>
            </a:endParaRPr>
          </a:p>
          <a:p>
            <a:pPr>
              <a:lnSpc>
                <a:spcPct val="120000"/>
              </a:lnSpc>
              <a:spcBef>
                <a:spcPts val="0"/>
              </a:spcBef>
              <a:spcAft>
                <a:spcPts val="0"/>
              </a:spcAft>
            </a:pPr>
            <a:r>
              <a:rPr lang="en-US" sz="7200" dirty="0">
                <a:latin typeface="Candara" panose="020E0502030303020204" pitchFamily="34" charset="0"/>
              </a:rPr>
              <a:t> </a:t>
            </a:r>
            <a:r>
              <a:rPr lang="en-US" sz="7200" dirty="0" smtClean="0">
                <a:latin typeface="Candara" panose="020E0502030303020204" pitchFamily="34" charset="0"/>
              </a:rPr>
              <a:t>She has worked as a Lecturer, at Dar </a:t>
            </a:r>
            <a:r>
              <a:rPr lang="en-US" sz="7200" dirty="0">
                <a:latin typeface="Candara" panose="020E0502030303020204" pitchFamily="34" charset="0"/>
              </a:rPr>
              <a:t>Al </a:t>
            </a:r>
            <a:r>
              <a:rPr lang="en-US" sz="7200" dirty="0" err="1">
                <a:latin typeface="Candara" panose="020E0502030303020204" pitchFamily="34" charset="0"/>
              </a:rPr>
              <a:t>Hekma</a:t>
            </a:r>
            <a:r>
              <a:rPr lang="en-US" sz="7200" dirty="0">
                <a:latin typeface="Candara" panose="020E0502030303020204" pitchFamily="34" charset="0"/>
              </a:rPr>
              <a:t> </a:t>
            </a:r>
            <a:r>
              <a:rPr lang="en-US" sz="7200" dirty="0" smtClean="0">
                <a:latin typeface="Candara" panose="020E0502030303020204" pitchFamily="34" charset="0"/>
              </a:rPr>
              <a:t>University, </a:t>
            </a:r>
            <a:r>
              <a:rPr lang="en-US" sz="7200" dirty="0">
                <a:latin typeface="Candara" panose="020E0502030303020204" pitchFamily="34" charset="0"/>
              </a:rPr>
              <a:t>Jeddah, KSA </a:t>
            </a:r>
            <a:r>
              <a:rPr lang="en-US" sz="7200" dirty="0" smtClean="0">
                <a:latin typeface="Candara" panose="020E0502030303020204" pitchFamily="34" charset="0"/>
              </a:rPr>
              <a:t>. In addition she worked as a Design Consultant, Womenswear Designer at Sears </a:t>
            </a:r>
            <a:r>
              <a:rPr lang="en-US" sz="7200" dirty="0">
                <a:latin typeface="Candara" panose="020E0502030303020204" pitchFamily="34" charset="0"/>
              </a:rPr>
              <a:t>Holding Corporation, New York, NY </a:t>
            </a:r>
            <a:r>
              <a:rPr lang="en-US" sz="7200" dirty="0" smtClean="0">
                <a:latin typeface="Candara" panose="020E0502030303020204" pitchFamily="34" charset="0"/>
              </a:rPr>
              <a:t>; a Men’s </a:t>
            </a:r>
            <a:r>
              <a:rPr lang="en-US" sz="7200" dirty="0">
                <a:latin typeface="Candara" panose="020E0502030303020204" pitchFamily="34" charset="0"/>
              </a:rPr>
              <a:t>and Ladies Merchandise and Design </a:t>
            </a:r>
            <a:r>
              <a:rPr lang="en-US" sz="7200" dirty="0" smtClean="0">
                <a:latin typeface="Candara" panose="020E0502030303020204" pitchFamily="34" charset="0"/>
              </a:rPr>
              <a:t>Manager, B.U.M </a:t>
            </a:r>
            <a:r>
              <a:rPr lang="en-US" sz="7200" dirty="0">
                <a:latin typeface="Candara" panose="020E0502030303020204" pitchFamily="34" charset="0"/>
              </a:rPr>
              <a:t>Equipment Brand, Wal-Mart Canada, Toronto </a:t>
            </a:r>
            <a:r>
              <a:rPr lang="en-US" sz="7200" dirty="0" smtClean="0">
                <a:latin typeface="Candara" panose="020E0502030303020204" pitchFamily="34" charset="0"/>
              </a:rPr>
              <a:t>, </a:t>
            </a:r>
            <a:r>
              <a:rPr lang="en-US" sz="7200" dirty="0">
                <a:latin typeface="Candara" panose="020E0502030303020204" pitchFamily="34" charset="0"/>
              </a:rPr>
              <a:t>Product Developing Manager – Sierra Designs </a:t>
            </a:r>
            <a:r>
              <a:rPr lang="en-US" sz="7200" dirty="0" smtClean="0">
                <a:latin typeface="Candara" panose="020E0502030303020204" pitchFamily="34" charset="0"/>
              </a:rPr>
              <a:t>, Black </a:t>
            </a:r>
            <a:r>
              <a:rPr lang="en-US" sz="7200" dirty="0">
                <a:latin typeface="Candara" panose="020E0502030303020204" pitchFamily="34" charset="0"/>
              </a:rPr>
              <a:t>Water Designs Ltd., Toronto </a:t>
            </a:r>
            <a:r>
              <a:rPr lang="en-US" sz="7200" dirty="0" smtClean="0">
                <a:latin typeface="Candara" panose="020E0502030303020204" pitchFamily="34" charset="0"/>
              </a:rPr>
              <a:t>, and on Freelance </a:t>
            </a:r>
            <a:r>
              <a:rPr lang="en-US" sz="7200" dirty="0">
                <a:latin typeface="Candara" panose="020E0502030303020204" pitchFamily="34" charset="0"/>
              </a:rPr>
              <a:t>projects for several clients in New </a:t>
            </a:r>
            <a:r>
              <a:rPr lang="en-US" sz="7200" dirty="0" smtClean="0">
                <a:latin typeface="Candara" panose="020E0502030303020204" pitchFamily="34" charset="0"/>
              </a:rPr>
              <a:t>York, such as: </a:t>
            </a:r>
            <a:r>
              <a:rPr lang="en-US" sz="7200" dirty="0" err="1">
                <a:latin typeface="Candara" panose="020E0502030303020204" pitchFamily="34" charset="0"/>
              </a:rPr>
              <a:t>J.Crew</a:t>
            </a:r>
            <a:r>
              <a:rPr lang="en-US" sz="7200" dirty="0">
                <a:latin typeface="Candara" panose="020E0502030303020204" pitchFamily="34" charset="0"/>
              </a:rPr>
              <a:t> Inc. </a:t>
            </a:r>
            <a:r>
              <a:rPr lang="en-US" sz="7200" dirty="0" smtClean="0">
                <a:latin typeface="Candara" panose="020E0502030303020204" pitchFamily="34" charset="0"/>
              </a:rPr>
              <a:t>, Old</a:t>
            </a:r>
            <a:r>
              <a:rPr lang="en-US" sz="7200" b="1" i="1" dirty="0" smtClean="0">
                <a:latin typeface="Candara" panose="020E0502030303020204" pitchFamily="34" charset="0"/>
              </a:rPr>
              <a:t> </a:t>
            </a:r>
            <a:r>
              <a:rPr lang="en-US" sz="7200" dirty="0">
                <a:latin typeface="Candara" panose="020E0502030303020204" pitchFamily="34" charset="0"/>
              </a:rPr>
              <a:t>Navy / Gap Inc. </a:t>
            </a:r>
            <a:r>
              <a:rPr lang="en-US" sz="7200" dirty="0" smtClean="0">
                <a:latin typeface="Candara" panose="020E0502030303020204" pitchFamily="34" charset="0"/>
              </a:rPr>
              <a:t>, Calvin Klein, Tommy Hilfiger, Chaps </a:t>
            </a:r>
            <a:r>
              <a:rPr lang="en-US" sz="7200" dirty="0">
                <a:latin typeface="Candara" panose="020E0502030303020204" pitchFamily="34" charset="0"/>
              </a:rPr>
              <a:t>Ralph Lauren </a:t>
            </a:r>
            <a:r>
              <a:rPr lang="en-US" sz="7200" dirty="0" smtClean="0">
                <a:latin typeface="Candara" panose="020E0502030303020204" pitchFamily="34" charset="0"/>
              </a:rPr>
              <a:t>, Limited</a:t>
            </a:r>
            <a:r>
              <a:rPr lang="en-US" sz="7200" dirty="0">
                <a:latin typeface="Candara" panose="020E0502030303020204" pitchFamily="34" charset="0"/>
              </a:rPr>
              <a:t>, Inc</a:t>
            </a:r>
            <a:r>
              <a:rPr lang="en-US" sz="7200" dirty="0" smtClean="0">
                <a:latin typeface="Candara" panose="020E0502030303020204" pitchFamily="34" charset="0"/>
              </a:rPr>
              <a:t>., Happy </a:t>
            </a:r>
            <a:r>
              <a:rPr lang="en-US" sz="7200" dirty="0">
                <a:latin typeface="Candara" panose="020E0502030303020204" pitchFamily="34" charset="0"/>
              </a:rPr>
              <a:t>Kids, Inc. </a:t>
            </a:r>
            <a:r>
              <a:rPr lang="en-US" sz="7200" dirty="0" smtClean="0">
                <a:latin typeface="Candara" panose="020E0502030303020204" pitchFamily="34" charset="0"/>
              </a:rPr>
              <a:t>, Structure </a:t>
            </a:r>
            <a:r>
              <a:rPr lang="en-US" sz="7200" dirty="0">
                <a:latin typeface="Candara" panose="020E0502030303020204" pitchFamily="34" charset="0"/>
              </a:rPr>
              <a:t>Ltd. </a:t>
            </a:r>
            <a:r>
              <a:rPr lang="en-US" sz="7200" dirty="0" smtClean="0">
                <a:latin typeface="Candara" panose="020E0502030303020204" pitchFamily="34" charset="0"/>
              </a:rPr>
              <a:t>, Express, Ralph </a:t>
            </a:r>
            <a:r>
              <a:rPr lang="en-US" sz="7200" dirty="0">
                <a:latin typeface="Candara" panose="020E0502030303020204" pitchFamily="34" charset="0"/>
              </a:rPr>
              <a:t>Lauren </a:t>
            </a:r>
            <a:r>
              <a:rPr lang="en-US" sz="7200" dirty="0" smtClean="0">
                <a:latin typeface="Candara" panose="020E0502030303020204" pitchFamily="34" charset="0"/>
              </a:rPr>
              <a:t>, Kmart, Sears</a:t>
            </a:r>
            <a:r>
              <a:rPr lang="en-US" sz="7200" dirty="0">
                <a:latin typeface="Candara" panose="020E0502030303020204" pitchFamily="34" charset="0"/>
              </a:rPr>
              <a:t>, Inc. </a:t>
            </a:r>
          </a:p>
          <a:p>
            <a:pPr algn="ctr">
              <a:lnSpc>
                <a:spcPct val="120000"/>
              </a:lnSpc>
              <a:spcBef>
                <a:spcPts val="0"/>
              </a:spcBef>
              <a:spcAft>
                <a:spcPts val="0"/>
              </a:spcAft>
            </a:pPr>
            <a:endParaRPr lang="en-US" sz="7200" dirty="0">
              <a:solidFill>
                <a:schemeClr val="accent1">
                  <a:lumMod val="75000"/>
                </a:schemeClr>
              </a:solidFill>
              <a:latin typeface="Candara" panose="020E050203030302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03" y="184911"/>
            <a:ext cx="2900576" cy="6401271"/>
          </a:xfrm>
          <a:prstGeom prst="rect">
            <a:avLst/>
          </a:prstGeom>
        </p:spPr>
      </p:pic>
      <p:sp>
        <p:nvSpPr>
          <p:cNvPr id="2" name="Slide Number Placeholder 1"/>
          <p:cNvSpPr>
            <a:spLocks noGrp="1"/>
          </p:cNvSpPr>
          <p:nvPr>
            <p:ph type="sldNum" sz="quarter" idx="12"/>
          </p:nvPr>
        </p:nvSpPr>
        <p:spPr/>
        <p:txBody>
          <a:bodyPr/>
          <a:lstStyle/>
          <a:p>
            <a:fld id="{E7DD248D-AAC4-448D-8D11-E5DCD085890E}" type="slidenum">
              <a:rPr lang="en-US" smtClean="0"/>
              <a:t>10</a:t>
            </a:fld>
            <a:endParaRPr lang="en-US"/>
          </a:p>
        </p:txBody>
      </p:sp>
    </p:spTree>
    <p:extLst>
      <p:ext uri="{BB962C8B-B14F-4D97-AF65-F5344CB8AC3E}">
        <p14:creationId xmlns:p14="http://schemas.microsoft.com/office/powerpoint/2010/main" val="1549387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22125" y="528320"/>
            <a:ext cx="6892120" cy="5831537"/>
          </a:xfrm>
        </p:spPr>
        <p:txBody>
          <a:bodyPr/>
          <a:lstStyle/>
          <a:p>
            <a:pPr algn="ctr"/>
            <a:r>
              <a:rPr lang="en-US" sz="3200" b="1" dirty="0">
                <a:latin typeface="Candara" panose="020E0502030303020204" pitchFamily="34" charset="0"/>
              </a:rPr>
              <a:t>Ms. Barbara J. </a:t>
            </a:r>
            <a:r>
              <a:rPr lang="en-US" sz="3200" b="1" dirty="0" err="1" smtClean="0">
                <a:latin typeface="Candara" panose="020E0502030303020204" pitchFamily="34" charset="0"/>
              </a:rPr>
              <a:t>Anello-Adnani</a:t>
            </a:r>
            <a:endParaRPr lang="en-US" sz="3200" b="1" dirty="0">
              <a:latin typeface="Candara" panose="020E0502030303020204" pitchFamily="34" charset="0"/>
            </a:endParaRPr>
          </a:p>
          <a:p>
            <a:pPr algn="ctr"/>
            <a:r>
              <a:rPr lang="en-US" sz="2800" dirty="0">
                <a:latin typeface="Candara" panose="020E0502030303020204" pitchFamily="34" charset="0"/>
              </a:rPr>
              <a:t>Dar Al </a:t>
            </a:r>
            <a:r>
              <a:rPr lang="en-US" sz="2800" dirty="0" err="1" smtClean="0">
                <a:latin typeface="Candara" panose="020E0502030303020204" pitchFamily="34" charset="0"/>
              </a:rPr>
              <a:t>Hekma</a:t>
            </a:r>
            <a:endParaRPr lang="en-US" sz="2800" dirty="0" smtClean="0">
              <a:latin typeface="Candara" panose="020E0502030303020204" pitchFamily="34" charset="0"/>
            </a:endParaRPr>
          </a:p>
          <a:p>
            <a:pPr algn="ctr"/>
            <a:r>
              <a:rPr lang="en-US" sz="3600" b="1" dirty="0">
                <a:solidFill>
                  <a:schemeClr val="accent1">
                    <a:lumMod val="75000"/>
                  </a:schemeClr>
                </a:solidFill>
                <a:latin typeface="Candara" panose="020E0502030303020204" pitchFamily="34" charset="0"/>
              </a:rPr>
              <a:t>“Handwoven: the ancient art of weaving and contemporary women weavers in Morocco’s Middle Atlas”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03" y="184911"/>
            <a:ext cx="2900576" cy="6401271"/>
          </a:xfrm>
          <a:prstGeom prst="rect">
            <a:avLst/>
          </a:prstGeom>
        </p:spPr>
      </p:pic>
      <p:sp>
        <p:nvSpPr>
          <p:cNvPr id="6" name="Slide Number Placeholder 5"/>
          <p:cNvSpPr>
            <a:spLocks noGrp="1"/>
          </p:cNvSpPr>
          <p:nvPr>
            <p:ph type="sldNum" sz="quarter" idx="12"/>
          </p:nvPr>
        </p:nvSpPr>
        <p:spPr/>
        <p:txBody>
          <a:bodyPr/>
          <a:lstStyle/>
          <a:p>
            <a:fld id="{E7DD248D-AAC4-448D-8D11-E5DCD085890E}" type="slidenum">
              <a:rPr lang="en-US" smtClean="0"/>
              <a:t>11</a:t>
            </a:fld>
            <a:endParaRPr lang="en-US"/>
          </a:p>
        </p:txBody>
      </p:sp>
    </p:spTree>
    <p:extLst>
      <p:ext uri="{BB962C8B-B14F-4D97-AF65-F5344CB8AC3E}">
        <p14:creationId xmlns:p14="http://schemas.microsoft.com/office/powerpoint/2010/main" val="30459562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0239" y="365760"/>
            <a:ext cx="7069540" cy="5953153"/>
          </a:xfrm>
        </p:spPr>
        <p:txBody>
          <a:bodyPr>
            <a:normAutofit fontScale="55000" lnSpcReduction="20000"/>
          </a:bodyPr>
          <a:lstStyle/>
          <a:p>
            <a:pPr algn="ctr"/>
            <a:r>
              <a:rPr lang="en-US" sz="5100" b="1" dirty="0">
                <a:latin typeface="Candara" panose="020E0502030303020204" pitchFamily="34" charset="0"/>
              </a:rPr>
              <a:t>Ms. </a:t>
            </a:r>
            <a:r>
              <a:rPr lang="en-US" sz="5100" b="1" dirty="0" err="1">
                <a:latin typeface="Candara" panose="020E0502030303020204" pitchFamily="34" charset="0"/>
              </a:rPr>
              <a:t>Monisha</a:t>
            </a:r>
            <a:r>
              <a:rPr lang="en-US" sz="5100" b="1" dirty="0">
                <a:latin typeface="Candara" panose="020E0502030303020204" pitchFamily="34" charset="0"/>
              </a:rPr>
              <a:t> Kumar, </a:t>
            </a:r>
            <a:br>
              <a:rPr lang="en-US" sz="5100" b="1" dirty="0">
                <a:latin typeface="Candara" panose="020E0502030303020204" pitchFamily="34" charset="0"/>
              </a:rPr>
            </a:br>
            <a:r>
              <a:rPr lang="en-US" sz="5100" b="1" dirty="0">
                <a:latin typeface="Candara" panose="020E0502030303020204" pitchFamily="34" charset="0"/>
              </a:rPr>
              <a:t>Dr. </a:t>
            </a:r>
            <a:r>
              <a:rPr lang="en-US" sz="5100" b="1" dirty="0" err="1">
                <a:latin typeface="Candara" panose="020E0502030303020204" pitchFamily="34" charset="0"/>
              </a:rPr>
              <a:t>Amita</a:t>
            </a:r>
            <a:r>
              <a:rPr lang="en-US" sz="5100" b="1" dirty="0">
                <a:latin typeface="Candara" panose="020E0502030303020204" pitchFamily="34" charset="0"/>
              </a:rPr>
              <a:t> </a:t>
            </a:r>
            <a:r>
              <a:rPr lang="en-US" sz="5100" b="1" dirty="0" err="1">
                <a:latin typeface="Candara" panose="020E0502030303020204" pitchFamily="34" charset="0"/>
              </a:rPr>
              <a:t>Walia</a:t>
            </a:r>
            <a:r>
              <a:rPr lang="en-US" sz="5100" b="1" dirty="0">
                <a:latin typeface="Candara" panose="020E0502030303020204" pitchFamily="34" charset="0"/>
              </a:rPr>
              <a:t>, </a:t>
            </a:r>
          </a:p>
          <a:p>
            <a:pPr algn="ctr"/>
            <a:r>
              <a:rPr lang="en-US" sz="3300" dirty="0">
                <a:latin typeface="Candara" panose="020E0502030303020204" pitchFamily="34" charset="0"/>
              </a:rPr>
              <a:t>Dar Al </a:t>
            </a:r>
            <a:r>
              <a:rPr lang="en-US" sz="3300" dirty="0" err="1" smtClean="0">
                <a:latin typeface="Candara" panose="020E0502030303020204" pitchFamily="34" charset="0"/>
              </a:rPr>
              <a:t>Hekma</a:t>
            </a:r>
            <a:endParaRPr lang="en-US" sz="3300" dirty="0" smtClean="0">
              <a:latin typeface="Candara" panose="020E0502030303020204" pitchFamily="34" charset="0"/>
            </a:endParaRPr>
          </a:p>
          <a:p>
            <a:pPr algn="ctr"/>
            <a:r>
              <a:rPr lang="en-US" sz="5100" b="1" i="1" dirty="0">
                <a:solidFill>
                  <a:schemeClr val="accent1">
                    <a:lumMod val="75000"/>
                  </a:schemeClr>
                </a:solidFill>
                <a:latin typeface="Candara" panose="020E0502030303020204" pitchFamily="34" charset="0"/>
              </a:rPr>
              <a:t>“</a:t>
            </a:r>
            <a:r>
              <a:rPr lang="en-US" sz="5100" b="1" dirty="0">
                <a:solidFill>
                  <a:schemeClr val="accent1">
                    <a:lumMod val="75000"/>
                  </a:schemeClr>
                </a:solidFill>
                <a:latin typeface="Candara" panose="020E0502030303020204" pitchFamily="34" charset="0"/>
              </a:rPr>
              <a:t>Reciprocal Influence Of Persian And Indian Women Costumes</a:t>
            </a:r>
            <a:r>
              <a:rPr lang="en-US" sz="5100" b="1" dirty="0" smtClean="0">
                <a:solidFill>
                  <a:schemeClr val="accent1">
                    <a:lumMod val="75000"/>
                  </a:schemeClr>
                </a:solidFill>
                <a:latin typeface="Candara" panose="020E0502030303020204" pitchFamily="34" charset="0"/>
              </a:rPr>
              <a:t>”</a:t>
            </a:r>
          </a:p>
          <a:p>
            <a:pPr>
              <a:lnSpc>
                <a:spcPct val="120000"/>
              </a:lnSpc>
              <a:spcBef>
                <a:spcPts val="0"/>
              </a:spcBef>
              <a:spcAft>
                <a:spcPts val="0"/>
              </a:spcAft>
            </a:pPr>
            <a:r>
              <a:rPr lang="en-GB" sz="3800" dirty="0" err="1" smtClean="0">
                <a:latin typeface="Candara" panose="020E0502030303020204" pitchFamily="34" charset="0"/>
              </a:rPr>
              <a:t>Monisha</a:t>
            </a:r>
            <a:r>
              <a:rPr lang="en-GB" sz="3800" dirty="0" smtClean="0">
                <a:latin typeface="Candara" panose="020E0502030303020204" pitchFamily="34" charset="0"/>
              </a:rPr>
              <a:t> </a:t>
            </a:r>
            <a:r>
              <a:rPr lang="en-GB" sz="3800" dirty="0">
                <a:latin typeface="Candara" panose="020E0502030303020204" pitchFamily="34" charset="0"/>
              </a:rPr>
              <a:t>Kumar </a:t>
            </a:r>
            <a:r>
              <a:rPr lang="en-GB" sz="3800" dirty="0" smtClean="0">
                <a:latin typeface="Candara" panose="020E0502030303020204" pitchFamily="34" charset="0"/>
              </a:rPr>
              <a:t>holds </a:t>
            </a:r>
            <a:r>
              <a:rPr lang="en-GB" sz="3800" dirty="0">
                <a:latin typeface="Candara" panose="020E0502030303020204" pitchFamily="34" charset="0"/>
              </a:rPr>
              <a:t>a masters degree in Textiles &amp; Clothing from Delhi University. She is currently working with Dar Al </a:t>
            </a:r>
            <a:r>
              <a:rPr lang="en-GB" sz="3800" dirty="0" err="1">
                <a:latin typeface="Candara" panose="020E0502030303020204" pitchFamily="34" charset="0"/>
              </a:rPr>
              <a:t>Hekma</a:t>
            </a:r>
            <a:r>
              <a:rPr lang="en-GB" sz="3800" dirty="0">
                <a:latin typeface="Candara" panose="020E0502030303020204" pitchFamily="34" charset="0"/>
              </a:rPr>
              <a:t> University, Jeddah, KSA as an Assistant Professor in Fashion Design Department and also pursuing her PhD from Pacific University, Udaipur, India. </a:t>
            </a:r>
            <a:endParaRPr lang="en-US" sz="3800" dirty="0">
              <a:latin typeface="Candara" panose="020E0502030303020204" pitchFamily="34" charset="0"/>
            </a:endParaRPr>
          </a:p>
          <a:p>
            <a:pPr>
              <a:lnSpc>
                <a:spcPct val="120000"/>
              </a:lnSpc>
              <a:spcBef>
                <a:spcPts val="0"/>
              </a:spcBef>
              <a:spcAft>
                <a:spcPts val="0"/>
              </a:spcAft>
            </a:pPr>
            <a:r>
              <a:rPr lang="en-GB" sz="3800" dirty="0">
                <a:latin typeface="Candara" panose="020E0502030303020204" pitchFamily="34" charset="0"/>
              </a:rPr>
              <a:t>She has more than 14 </a:t>
            </a:r>
            <a:r>
              <a:rPr lang="en-GB" sz="3800" dirty="0" err="1">
                <a:latin typeface="Candara" panose="020E0502030303020204" pitchFamily="34" charset="0"/>
              </a:rPr>
              <a:t>yrs</a:t>
            </a:r>
            <a:r>
              <a:rPr lang="en-GB" sz="3800" dirty="0">
                <a:latin typeface="Candara" panose="020E0502030303020204" pitchFamily="34" charset="0"/>
              </a:rPr>
              <a:t> of experience in academics. She has also worked as a technical writer and as a consultant with IGNOU, New Delhi.</a:t>
            </a:r>
            <a:endParaRPr lang="en-US" sz="3800" dirty="0">
              <a:latin typeface="Candara" panose="020E0502030303020204" pitchFamily="34" charset="0"/>
            </a:endParaRPr>
          </a:p>
          <a:p>
            <a:pPr>
              <a:lnSpc>
                <a:spcPct val="120000"/>
              </a:lnSpc>
              <a:spcBef>
                <a:spcPts val="0"/>
              </a:spcBef>
              <a:spcAft>
                <a:spcPts val="0"/>
              </a:spcAft>
            </a:pPr>
            <a:r>
              <a:rPr lang="en-GB" sz="3800" dirty="0">
                <a:latin typeface="Candara" panose="020E0502030303020204" pitchFamily="34" charset="0"/>
              </a:rPr>
              <a:t>Her main areas of interest are textile design, traditional crafts and costumes.</a:t>
            </a:r>
            <a:endParaRPr lang="en-US" sz="3800" dirty="0">
              <a:latin typeface="Candara" panose="020E0502030303020204" pitchFamily="34" charset="0"/>
            </a:endParaRPr>
          </a:p>
          <a:p>
            <a:pPr>
              <a:lnSpc>
                <a:spcPct val="120000"/>
              </a:lnSpc>
              <a:spcBef>
                <a:spcPts val="0"/>
              </a:spcBef>
              <a:spcAft>
                <a:spcPts val="0"/>
              </a:spcAft>
            </a:pPr>
            <a:r>
              <a:rPr lang="en-GB" sz="3800" dirty="0">
                <a:latin typeface="Candara" panose="020E0502030303020204" pitchFamily="34" charset="0"/>
              </a:rPr>
              <a:t>She is a member in Higher Education Academy. </a:t>
            </a:r>
            <a:endParaRPr lang="en-US" sz="3800" dirty="0">
              <a:latin typeface="Candara" panose="020E0502030303020204" pitchFamily="34" charset="0"/>
            </a:endParaRPr>
          </a:p>
          <a:p>
            <a:r>
              <a:rPr lang="en-GB" sz="3800" dirty="0">
                <a:latin typeface="Candara" panose="020E0502030303020204" pitchFamily="34" charset="0"/>
              </a:rPr>
              <a:t> </a:t>
            </a:r>
            <a:endParaRPr lang="en-US" sz="3800" dirty="0">
              <a:latin typeface="Candara" panose="020E0502030303020204" pitchFamily="34" charset="0"/>
            </a:endParaRPr>
          </a:p>
          <a:p>
            <a:pPr algn="ctr"/>
            <a:endParaRPr lang="en-US" sz="3600" b="1" dirty="0">
              <a:solidFill>
                <a:schemeClr val="accent1">
                  <a:lumMod val="75000"/>
                </a:schemeClr>
              </a:solidFill>
              <a:latin typeface="Candara" panose="020E0502030303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603" y="184911"/>
            <a:ext cx="2900576" cy="6401271"/>
          </a:xfrm>
          <a:prstGeom prst="rect">
            <a:avLst/>
          </a:prstGeom>
        </p:spPr>
      </p:pic>
      <p:sp>
        <p:nvSpPr>
          <p:cNvPr id="6" name="Slide Number Placeholder 5"/>
          <p:cNvSpPr>
            <a:spLocks noGrp="1"/>
          </p:cNvSpPr>
          <p:nvPr>
            <p:ph type="sldNum" sz="quarter" idx="12"/>
          </p:nvPr>
        </p:nvSpPr>
        <p:spPr/>
        <p:txBody>
          <a:bodyPr/>
          <a:lstStyle/>
          <a:p>
            <a:fld id="{E7DD248D-AAC4-448D-8D11-E5DCD085890E}" type="slidenum">
              <a:rPr lang="en-US" smtClean="0"/>
              <a:t>12</a:t>
            </a:fld>
            <a:endParaRPr lang="en-US"/>
          </a:p>
        </p:txBody>
      </p:sp>
    </p:spTree>
    <p:extLst>
      <p:ext uri="{BB962C8B-B14F-4D97-AF65-F5344CB8AC3E}">
        <p14:creationId xmlns:p14="http://schemas.microsoft.com/office/powerpoint/2010/main" val="4289526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92320" y="365760"/>
            <a:ext cx="7091680" cy="6014720"/>
          </a:xfrm>
        </p:spPr>
        <p:txBody>
          <a:bodyPr/>
          <a:lstStyle/>
          <a:p>
            <a:pPr algn="ctr"/>
            <a:r>
              <a:rPr lang="en-US" sz="2800" b="1" dirty="0">
                <a:latin typeface="Candara" panose="020E0502030303020204" pitchFamily="34" charset="0"/>
              </a:rPr>
              <a:t>Dr. Shweta Kinra </a:t>
            </a:r>
            <a:r>
              <a:rPr lang="en-US" sz="2800" b="1" dirty="0" err="1">
                <a:latin typeface="Candara" panose="020E0502030303020204" pitchFamily="34" charset="0"/>
              </a:rPr>
              <a:t>Kalra</a:t>
            </a:r>
            <a:r>
              <a:rPr lang="en-US" sz="2800" b="1" dirty="0">
                <a:latin typeface="Candara" panose="020E0502030303020204" pitchFamily="34" charset="0"/>
              </a:rPr>
              <a:t>,</a:t>
            </a:r>
            <a:br>
              <a:rPr lang="en-US" sz="2800" b="1" dirty="0">
                <a:latin typeface="Candara" panose="020E0502030303020204" pitchFamily="34" charset="0"/>
              </a:rPr>
            </a:br>
            <a:r>
              <a:rPr lang="en-US" sz="2800" b="1" dirty="0">
                <a:latin typeface="Candara" panose="020E0502030303020204" pitchFamily="34" charset="0"/>
              </a:rPr>
              <a:t>Dr. </a:t>
            </a:r>
            <a:r>
              <a:rPr lang="en-US" sz="2800" b="1" dirty="0" err="1" smtClean="0">
                <a:latin typeface="Candara" panose="020E0502030303020204" pitchFamily="34" charset="0"/>
              </a:rPr>
              <a:t>Nessreen</a:t>
            </a:r>
            <a:r>
              <a:rPr lang="en-US" sz="2800" b="1" dirty="0" smtClean="0">
                <a:latin typeface="Candara" panose="020E0502030303020204" pitchFamily="34" charset="0"/>
              </a:rPr>
              <a:t> </a:t>
            </a:r>
            <a:r>
              <a:rPr lang="en-US" sz="2800" b="1" dirty="0" smtClean="0">
                <a:latin typeface="Candara" panose="020E0502030303020204" pitchFamily="34" charset="0"/>
              </a:rPr>
              <a:t>Elmelegy</a:t>
            </a:r>
            <a:endParaRPr lang="en-US" dirty="0">
              <a:latin typeface="Candara" panose="020E0502030303020204" pitchFamily="34" charset="0"/>
            </a:endParaRPr>
          </a:p>
          <a:p>
            <a:pPr algn="ctr"/>
            <a:r>
              <a:rPr lang="en-US" sz="2800" dirty="0" smtClean="0">
                <a:latin typeface="Candara" panose="020E0502030303020204" pitchFamily="34" charset="0"/>
              </a:rPr>
              <a:t>RUW</a:t>
            </a:r>
          </a:p>
          <a:p>
            <a:pPr algn="ctr"/>
            <a:r>
              <a:rPr lang="en-US" sz="3600" b="1" dirty="0">
                <a:solidFill>
                  <a:schemeClr val="accent1">
                    <a:lumMod val="75000"/>
                  </a:schemeClr>
                </a:solidFill>
                <a:latin typeface="Candara" panose="020E0502030303020204" pitchFamily="34" charset="0"/>
              </a:rPr>
              <a:t>“The Traditions Of Wearing </a:t>
            </a:r>
            <a:r>
              <a:rPr lang="en-US" sz="3600" b="1" dirty="0" err="1">
                <a:solidFill>
                  <a:schemeClr val="accent1">
                    <a:lumMod val="75000"/>
                  </a:schemeClr>
                </a:solidFill>
                <a:latin typeface="Candara" panose="020E0502030303020204" pitchFamily="34" charset="0"/>
              </a:rPr>
              <a:t>Jalabiya</a:t>
            </a:r>
            <a:r>
              <a:rPr lang="en-US" sz="3600" b="1" dirty="0">
                <a:solidFill>
                  <a:schemeClr val="accent1">
                    <a:lumMod val="75000"/>
                  </a:schemeClr>
                </a:solidFill>
                <a:latin typeface="Candara" panose="020E0502030303020204" pitchFamily="34" charset="0"/>
              </a:rPr>
              <a:t>- Women Wear In Kingdom Of Bahrain And Its </a:t>
            </a:r>
            <a:r>
              <a:rPr lang="en-US" sz="3600" b="1" dirty="0" err="1">
                <a:solidFill>
                  <a:schemeClr val="accent1">
                    <a:lumMod val="75000"/>
                  </a:schemeClr>
                </a:solidFill>
                <a:latin typeface="Candara" panose="020E0502030303020204" pitchFamily="34" charset="0"/>
              </a:rPr>
              <a:t>Contemporization</a:t>
            </a:r>
            <a:r>
              <a:rPr lang="en-US" sz="3600" b="1" dirty="0" smtClean="0">
                <a:solidFill>
                  <a:schemeClr val="accent1">
                    <a:lumMod val="75000"/>
                  </a:schemeClr>
                </a:solidFill>
                <a:latin typeface="Candara" panose="020E0502030303020204" pitchFamily="34" charset="0"/>
              </a:rPr>
              <a:t>”</a:t>
            </a:r>
          </a:p>
          <a:p>
            <a:pPr algn="ctr"/>
            <a:endParaRPr lang="en-US" sz="3600" b="1" dirty="0">
              <a:solidFill>
                <a:schemeClr val="accent1">
                  <a:lumMod val="75000"/>
                </a:schemeClr>
              </a:solidFill>
              <a:latin typeface="Candara" panose="020E0502030303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03" y="184911"/>
            <a:ext cx="2900576" cy="6401271"/>
          </a:xfrm>
          <a:prstGeom prst="rect">
            <a:avLst/>
          </a:prstGeom>
        </p:spPr>
      </p:pic>
      <p:sp>
        <p:nvSpPr>
          <p:cNvPr id="6" name="Slide Number Placeholder 5"/>
          <p:cNvSpPr>
            <a:spLocks noGrp="1"/>
          </p:cNvSpPr>
          <p:nvPr>
            <p:ph type="sldNum" sz="quarter" idx="12"/>
          </p:nvPr>
        </p:nvSpPr>
        <p:spPr/>
        <p:txBody>
          <a:bodyPr/>
          <a:lstStyle/>
          <a:p>
            <a:fld id="{E7DD248D-AAC4-448D-8D11-E5DCD085890E}" type="slidenum">
              <a:rPr lang="en-US" smtClean="0"/>
              <a:t>13</a:t>
            </a:fld>
            <a:endParaRPr lang="en-US"/>
          </a:p>
        </p:txBody>
      </p:sp>
    </p:spTree>
    <p:extLst>
      <p:ext uri="{BB962C8B-B14F-4D97-AF65-F5344CB8AC3E}">
        <p14:creationId xmlns:p14="http://schemas.microsoft.com/office/powerpoint/2010/main" val="23018314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endParaRPr lang="en-US" sz="3200" b="1" dirty="0" smtClean="0">
              <a:solidFill>
                <a:schemeClr val="accent1">
                  <a:lumMod val="75000"/>
                </a:schemeClr>
              </a:solidFill>
              <a:latin typeface="Candara" panose="020E0502030303020204" pitchFamily="34" charset="0"/>
            </a:endParaRPr>
          </a:p>
          <a:p>
            <a:pPr algn="ctr"/>
            <a:endParaRPr lang="en-US" sz="3200" b="1" dirty="0" smtClean="0">
              <a:solidFill>
                <a:schemeClr val="accent1">
                  <a:lumMod val="75000"/>
                </a:schemeClr>
              </a:solidFill>
              <a:latin typeface="Candara" panose="020E0502030303020204" pitchFamily="34" charset="0"/>
            </a:endParaRPr>
          </a:p>
          <a:p>
            <a:pPr algn="ctr"/>
            <a:r>
              <a:rPr lang="en-US" sz="4000" b="1" dirty="0" smtClean="0">
                <a:solidFill>
                  <a:schemeClr val="accent1">
                    <a:lumMod val="75000"/>
                  </a:schemeClr>
                </a:solidFill>
                <a:latin typeface="Candara" panose="020E0502030303020204" pitchFamily="34" charset="0"/>
              </a:rPr>
              <a:t>Thank you for your participation</a:t>
            </a:r>
          </a:p>
          <a:p>
            <a:pPr algn="ctr"/>
            <a:endParaRPr lang="en-US" sz="4000" b="1" dirty="0" smtClean="0">
              <a:solidFill>
                <a:schemeClr val="accent1">
                  <a:lumMod val="75000"/>
                </a:schemeClr>
              </a:solidFill>
              <a:latin typeface="Candara" panose="020E0502030303020204" pitchFamily="34" charset="0"/>
            </a:endParaRPr>
          </a:p>
          <a:p>
            <a:pPr algn="ctr"/>
            <a:r>
              <a:rPr lang="en-US" sz="4000" b="1" dirty="0" smtClean="0">
                <a:solidFill>
                  <a:schemeClr val="accent1">
                    <a:lumMod val="75000"/>
                  </a:schemeClr>
                </a:solidFill>
                <a:latin typeface="Candara" panose="020E0502030303020204" pitchFamily="34" charset="0"/>
              </a:rPr>
              <a:t>See you again soon</a:t>
            </a:r>
            <a:endParaRPr lang="en-US" sz="4000" b="1" dirty="0">
              <a:solidFill>
                <a:schemeClr val="accent1">
                  <a:lumMod val="75000"/>
                </a:schemeClr>
              </a:solidFill>
              <a:latin typeface="Candara" panose="020E0502030303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603" y="184911"/>
            <a:ext cx="2900576" cy="6401271"/>
          </a:xfrm>
          <a:prstGeom prst="rect">
            <a:avLst/>
          </a:prstGeom>
        </p:spPr>
      </p:pic>
      <p:sp>
        <p:nvSpPr>
          <p:cNvPr id="6" name="Slide Number Placeholder 5"/>
          <p:cNvSpPr>
            <a:spLocks noGrp="1"/>
          </p:cNvSpPr>
          <p:nvPr>
            <p:ph type="sldNum" sz="quarter" idx="12"/>
          </p:nvPr>
        </p:nvSpPr>
        <p:spPr/>
        <p:txBody>
          <a:bodyPr/>
          <a:lstStyle/>
          <a:p>
            <a:fld id="{E7DD248D-AAC4-448D-8D11-E5DCD085890E}" type="slidenum">
              <a:rPr lang="en-US" smtClean="0"/>
              <a:t>14</a:t>
            </a:fld>
            <a:endParaRPr lang="en-US"/>
          </a:p>
        </p:txBody>
      </p:sp>
    </p:spTree>
    <p:extLst>
      <p:ext uri="{BB962C8B-B14F-4D97-AF65-F5344CB8AC3E}">
        <p14:creationId xmlns:p14="http://schemas.microsoft.com/office/powerpoint/2010/main" val="1562644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80932" y="288407"/>
            <a:ext cx="7451677" cy="6274873"/>
          </a:xfrm>
        </p:spPr>
        <p:txBody>
          <a:bodyPr>
            <a:normAutofit/>
          </a:bodyPr>
          <a:lstStyle/>
          <a:p>
            <a:pPr algn="ctr"/>
            <a:r>
              <a:rPr lang="en-US" sz="3600" b="1" dirty="0" smtClean="0">
                <a:latin typeface="Candara" panose="020E0502030303020204" pitchFamily="34" charset="0"/>
              </a:rPr>
              <a:t>Session II</a:t>
            </a:r>
          </a:p>
          <a:p>
            <a:pPr algn="ctr"/>
            <a:r>
              <a:rPr lang="en-US" sz="3600" b="1" dirty="0">
                <a:solidFill>
                  <a:schemeClr val="accent1">
                    <a:lumMod val="75000"/>
                  </a:schemeClr>
                </a:solidFill>
                <a:latin typeface="Candara" panose="020E0502030303020204" pitchFamily="34" charset="0"/>
              </a:rPr>
              <a:t>Women in Art, Architecture and </a:t>
            </a:r>
            <a:r>
              <a:rPr lang="en-US" sz="3600" b="1" dirty="0" smtClean="0">
                <a:solidFill>
                  <a:schemeClr val="accent1">
                    <a:lumMod val="75000"/>
                  </a:schemeClr>
                </a:solidFill>
                <a:latin typeface="Candara" panose="020E0502030303020204" pitchFamily="34" charset="0"/>
              </a:rPr>
              <a:t>Design</a:t>
            </a:r>
          </a:p>
          <a:p>
            <a:pPr algn="ctr"/>
            <a:r>
              <a:rPr lang="en-US" sz="2800" b="1" dirty="0" smtClean="0">
                <a:solidFill>
                  <a:schemeClr val="accent1">
                    <a:lumMod val="75000"/>
                  </a:schemeClr>
                </a:solidFill>
                <a:latin typeface="Candara" panose="020E0502030303020204" pitchFamily="34" charset="0"/>
              </a:rPr>
              <a:t>Chair:</a:t>
            </a:r>
          </a:p>
          <a:p>
            <a:pPr algn="ctr"/>
            <a:r>
              <a:rPr lang="en-US" sz="3600" b="1" dirty="0" smtClean="0">
                <a:solidFill>
                  <a:schemeClr val="accent1">
                    <a:lumMod val="75000"/>
                  </a:schemeClr>
                </a:solidFill>
                <a:latin typeface="Candara" panose="020E0502030303020204" pitchFamily="34" charset="0"/>
              </a:rPr>
              <a:t>Dr. </a:t>
            </a:r>
            <a:r>
              <a:rPr lang="en-US" sz="3600" b="1" dirty="0" err="1" smtClean="0">
                <a:solidFill>
                  <a:schemeClr val="accent1">
                    <a:lumMod val="75000"/>
                  </a:schemeClr>
                </a:solidFill>
                <a:latin typeface="Candara" panose="020E0502030303020204" pitchFamily="34" charset="0"/>
              </a:rPr>
              <a:t>Samia</a:t>
            </a:r>
            <a:r>
              <a:rPr lang="en-US" sz="3600" b="1" dirty="0" smtClean="0">
                <a:solidFill>
                  <a:schemeClr val="accent1">
                    <a:lumMod val="75000"/>
                  </a:schemeClr>
                </a:solidFill>
                <a:latin typeface="Candara" panose="020E0502030303020204" pitchFamily="34" charset="0"/>
              </a:rPr>
              <a:t> A. </a:t>
            </a:r>
            <a:r>
              <a:rPr lang="en-US" sz="3600" b="1" dirty="0" err="1" smtClean="0">
                <a:solidFill>
                  <a:schemeClr val="accent1">
                    <a:lumMod val="75000"/>
                  </a:schemeClr>
                </a:solidFill>
                <a:latin typeface="Candara" panose="020E0502030303020204" pitchFamily="34" charset="0"/>
              </a:rPr>
              <a:t>Razzak</a:t>
            </a:r>
            <a:r>
              <a:rPr lang="en-US" sz="3600" b="1" dirty="0" smtClean="0">
                <a:solidFill>
                  <a:schemeClr val="accent1">
                    <a:lumMod val="75000"/>
                  </a:schemeClr>
                </a:solidFill>
                <a:latin typeface="Candara" panose="020E0502030303020204" pitchFamily="34" charset="0"/>
              </a:rPr>
              <a:t> Engineer</a:t>
            </a:r>
          </a:p>
          <a:p>
            <a:pPr algn="ctr"/>
            <a:r>
              <a:rPr lang="en-US" dirty="0">
                <a:latin typeface="Candara" panose="020E0502030303020204" pitchFamily="34" charset="0"/>
              </a:rPr>
              <a:t>Artist &amp; Academic draws with colors and </a:t>
            </a:r>
            <a:r>
              <a:rPr lang="en-US" dirty="0" smtClean="0">
                <a:latin typeface="Candara" panose="020E0502030303020204" pitchFamily="34" charset="0"/>
              </a:rPr>
              <a:t>words</a:t>
            </a:r>
          </a:p>
          <a:p>
            <a:pPr algn="ctr"/>
            <a:r>
              <a:rPr lang="en-US" dirty="0" smtClean="0">
                <a:latin typeface="Candara" panose="020E0502030303020204" pitchFamily="34" charset="0"/>
              </a:rPr>
              <a:t>Holds an Advanced </a:t>
            </a:r>
            <a:r>
              <a:rPr lang="en-US" dirty="0">
                <a:latin typeface="Candara" panose="020E0502030303020204" pitchFamily="34" charset="0"/>
              </a:rPr>
              <a:t>Teaching Diploma – Teacher Training College – </a:t>
            </a:r>
            <a:r>
              <a:rPr lang="en-US" dirty="0" smtClean="0">
                <a:latin typeface="Candara" panose="020E0502030303020204" pitchFamily="34" charset="0"/>
              </a:rPr>
              <a:t>Bahrain, advanced Diploma in Education, Bristol </a:t>
            </a:r>
            <a:r>
              <a:rPr lang="en-US" dirty="0">
                <a:latin typeface="Candara" panose="020E0502030303020204" pitchFamily="34" charset="0"/>
              </a:rPr>
              <a:t>University, UK, Masters in Art Education – Bristol University – UK, PHD in Art Education and Fine Arts – The Pennsylvania State University _</a:t>
            </a:r>
            <a:r>
              <a:rPr lang="en-US" dirty="0" smtClean="0">
                <a:latin typeface="Candara" panose="020E0502030303020204" pitchFamily="34" charset="0"/>
              </a:rPr>
              <a:t>USA</a:t>
            </a:r>
          </a:p>
          <a:p>
            <a:pPr algn="ctr"/>
            <a:r>
              <a:rPr lang="en-US" dirty="0">
                <a:latin typeface="Candara" panose="020E0502030303020204" pitchFamily="34" charset="0"/>
              </a:rPr>
              <a:t>Assistant Professor at University of Bahrain in </a:t>
            </a:r>
            <a:r>
              <a:rPr lang="en-US" dirty="0" smtClean="0">
                <a:latin typeface="Candara" panose="020E0502030303020204" pitchFamily="34" charset="0"/>
              </a:rPr>
              <a:t>Arts, Director </a:t>
            </a:r>
            <a:r>
              <a:rPr lang="en-US" dirty="0">
                <a:latin typeface="Candara" panose="020E0502030303020204" pitchFamily="34" charset="0"/>
              </a:rPr>
              <a:t>of Bahrain Center of Fine Arts and Heritage at University of </a:t>
            </a:r>
            <a:r>
              <a:rPr lang="en-US" dirty="0" smtClean="0">
                <a:latin typeface="Candara" panose="020E0502030303020204" pitchFamily="34" charset="0"/>
              </a:rPr>
              <a:t>Bahrain.</a:t>
            </a:r>
            <a:endParaRPr lang="en-US" dirty="0">
              <a:latin typeface="Candara" panose="020E0502030303020204" pitchFamily="34" charset="0"/>
            </a:endParaRPr>
          </a:p>
          <a:p>
            <a:pPr algn="ctr"/>
            <a:r>
              <a:rPr lang="en-US" dirty="0" smtClean="0">
                <a:latin typeface="Candara" panose="020E0502030303020204" pitchFamily="34" charset="0"/>
              </a:rPr>
              <a:t>A </a:t>
            </a:r>
            <a:r>
              <a:rPr lang="en-US" dirty="0">
                <a:latin typeface="Candara" panose="020E0502030303020204" pitchFamily="34" charset="0"/>
              </a:rPr>
              <a:t>member in Bahrain Art </a:t>
            </a:r>
            <a:r>
              <a:rPr lang="en-US" dirty="0" smtClean="0">
                <a:latin typeface="Candara" panose="020E0502030303020204" pitchFamily="34" charset="0"/>
              </a:rPr>
              <a:t>Society, A </a:t>
            </a:r>
            <a:r>
              <a:rPr lang="en-US" dirty="0">
                <a:latin typeface="Candara" panose="020E0502030303020204" pitchFamily="34" charset="0"/>
              </a:rPr>
              <a:t>member in Bahrain Writers </a:t>
            </a:r>
            <a:r>
              <a:rPr lang="en-US" dirty="0" smtClean="0">
                <a:latin typeface="Candara" panose="020E0502030303020204" pitchFamily="34" charset="0"/>
              </a:rPr>
              <a:t>Society, A </a:t>
            </a:r>
            <a:r>
              <a:rPr lang="en-US" dirty="0">
                <a:latin typeface="Candara" panose="020E0502030303020204" pitchFamily="34" charset="0"/>
              </a:rPr>
              <a:t>member in Bahrain Writers </a:t>
            </a:r>
            <a:r>
              <a:rPr lang="en-US" dirty="0" smtClean="0">
                <a:latin typeface="Candara" panose="020E0502030303020204" pitchFamily="34" charset="0"/>
              </a:rPr>
              <a:t>Circle, A </a:t>
            </a:r>
            <a:r>
              <a:rPr lang="en-US" dirty="0">
                <a:latin typeface="Candara" panose="020E0502030303020204" pitchFamily="34" charset="0"/>
              </a:rPr>
              <a:t>member in the </a:t>
            </a:r>
            <a:r>
              <a:rPr lang="en-US" dirty="0" smtClean="0">
                <a:latin typeface="Candara" panose="020E0502030303020204" pitchFamily="34" charset="0"/>
              </a:rPr>
              <a:t>INSEA.</a:t>
            </a:r>
            <a:endParaRPr lang="en-US" dirty="0">
              <a:latin typeface="Candara" panose="020E0502030303020204" pitchFamily="34" charset="0"/>
            </a:endParaRPr>
          </a:p>
          <a:p>
            <a:pPr algn="ctr"/>
            <a:endParaRPr lang="en-US" sz="2400" b="1" dirty="0">
              <a:solidFill>
                <a:schemeClr val="accent1">
                  <a:lumMod val="75000"/>
                </a:schemeClr>
              </a:solidFill>
              <a:latin typeface="Candara" panose="020E050203030302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03" y="184911"/>
            <a:ext cx="2900576" cy="6401271"/>
          </a:xfrm>
          <a:prstGeom prst="rect">
            <a:avLst/>
          </a:prstGeom>
        </p:spPr>
      </p:pic>
      <p:sp>
        <p:nvSpPr>
          <p:cNvPr id="7" name="Slide Number Placeholder 6"/>
          <p:cNvSpPr>
            <a:spLocks noGrp="1"/>
          </p:cNvSpPr>
          <p:nvPr>
            <p:ph type="sldNum" sz="quarter" idx="12"/>
          </p:nvPr>
        </p:nvSpPr>
        <p:spPr/>
        <p:txBody>
          <a:bodyPr/>
          <a:lstStyle/>
          <a:p>
            <a:fld id="{E7DD248D-AAC4-448D-8D11-E5DCD085890E}" type="slidenum">
              <a:rPr lang="en-US" smtClean="0"/>
              <a:t>2</a:t>
            </a:fld>
            <a:endParaRPr lang="en-US"/>
          </a:p>
        </p:txBody>
      </p:sp>
    </p:spTree>
    <p:extLst>
      <p:ext uri="{BB962C8B-B14F-4D97-AF65-F5344CB8AC3E}">
        <p14:creationId xmlns:p14="http://schemas.microsoft.com/office/powerpoint/2010/main" val="3428024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4579" y="313898"/>
            <a:ext cx="7234830" cy="6511012"/>
          </a:xfrm>
        </p:spPr>
        <p:txBody>
          <a:bodyPr>
            <a:normAutofit fontScale="25000" lnSpcReduction="20000"/>
          </a:bodyPr>
          <a:lstStyle/>
          <a:p>
            <a:pPr algn="ctr"/>
            <a:r>
              <a:rPr lang="en-US" sz="9600" b="1" dirty="0">
                <a:latin typeface="Candara" panose="020E0502030303020204" pitchFamily="34" charset="0"/>
              </a:rPr>
              <a:t>Ms. Emilie </a:t>
            </a:r>
            <a:r>
              <a:rPr lang="en-US" sz="9600" b="1" dirty="0" smtClean="0">
                <a:latin typeface="Candara" panose="020E0502030303020204" pitchFamily="34" charset="0"/>
              </a:rPr>
              <a:t>Burnham</a:t>
            </a:r>
            <a:endParaRPr lang="en-US" sz="9600" b="1" dirty="0">
              <a:latin typeface="Candara" panose="020E0502030303020204" pitchFamily="34" charset="0"/>
            </a:endParaRPr>
          </a:p>
          <a:p>
            <a:pPr algn="ctr"/>
            <a:r>
              <a:rPr lang="en-US" sz="7200" dirty="0">
                <a:latin typeface="Candara" panose="020E0502030303020204" pitchFamily="34" charset="0"/>
              </a:rPr>
              <a:t>Dar Al </a:t>
            </a:r>
            <a:r>
              <a:rPr lang="en-US" sz="7200" dirty="0" err="1">
                <a:latin typeface="Candara" panose="020E0502030303020204" pitchFamily="34" charset="0"/>
              </a:rPr>
              <a:t>Hekma</a:t>
            </a:r>
            <a:r>
              <a:rPr lang="en-US" sz="7200" dirty="0">
                <a:latin typeface="Candara" panose="020E0502030303020204" pitchFamily="34" charset="0"/>
              </a:rPr>
              <a:t> </a:t>
            </a:r>
            <a:endParaRPr lang="en-US" sz="7200" dirty="0" smtClean="0">
              <a:latin typeface="Candara" panose="020E0502030303020204" pitchFamily="34" charset="0"/>
            </a:endParaRPr>
          </a:p>
          <a:p>
            <a:pPr algn="ctr"/>
            <a:r>
              <a:rPr lang="en-US" sz="11200" b="1" dirty="0">
                <a:solidFill>
                  <a:schemeClr val="accent1">
                    <a:lumMod val="75000"/>
                  </a:schemeClr>
                </a:solidFill>
                <a:latin typeface="Candara" panose="020E0502030303020204" pitchFamily="34" charset="0"/>
              </a:rPr>
              <a:t>“Using Cultural Values to Enrich (Design) Learning Outcome</a:t>
            </a:r>
            <a:r>
              <a:rPr lang="en-US" sz="11200" b="1" dirty="0" smtClean="0">
                <a:solidFill>
                  <a:schemeClr val="accent1">
                    <a:lumMod val="75000"/>
                  </a:schemeClr>
                </a:solidFill>
                <a:latin typeface="Candara" panose="020E0502030303020204" pitchFamily="34" charset="0"/>
              </a:rPr>
              <a:t>”</a:t>
            </a:r>
          </a:p>
          <a:p>
            <a:pPr>
              <a:lnSpc>
                <a:spcPct val="120000"/>
              </a:lnSpc>
              <a:spcBef>
                <a:spcPts val="0"/>
              </a:spcBef>
              <a:spcAft>
                <a:spcPts val="0"/>
              </a:spcAft>
            </a:pPr>
            <a:r>
              <a:rPr lang="en-GB" sz="7200" dirty="0">
                <a:latin typeface="Candara" panose="020E0502030303020204" pitchFamily="34" charset="0"/>
              </a:rPr>
              <a:t>Born in the Midwest of the USA, Graphic Designer, Artist and Design Educator Emilie Burnham moved across the country to pursue an MFA in Visual Communication from California Institute of the Arts. </a:t>
            </a:r>
            <a:endParaRPr lang="en-GB" sz="7200" dirty="0" smtClean="0">
              <a:latin typeface="Candara" panose="020E0502030303020204" pitchFamily="34" charset="0"/>
            </a:endParaRPr>
          </a:p>
          <a:p>
            <a:pPr>
              <a:lnSpc>
                <a:spcPct val="120000"/>
              </a:lnSpc>
              <a:spcBef>
                <a:spcPts val="0"/>
              </a:spcBef>
              <a:spcAft>
                <a:spcPts val="0"/>
              </a:spcAft>
            </a:pPr>
            <a:r>
              <a:rPr lang="en-GB" sz="7200" dirty="0" smtClean="0">
                <a:latin typeface="Candara" panose="020E0502030303020204" pitchFamily="34" charset="0"/>
              </a:rPr>
              <a:t>She </a:t>
            </a:r>
            <a:r>
              <a:rPr lang="en-GB" sz="7200" dirty="0">
                <a:latin typeface="Candara" panose="020E0502030303020204" pitchFamily="34" charset="0"/>
              </a:rPr>
              <a:t>started her design career in the music industry in Los Angeles as an Art Director at notable labels like </a:t>
            </a:r>
            <a:r>
              <a:rPr lang="en-GB" sz="7200" dirty="0" err="1">
                <a:latin typeface="Candara" panose="020E0502030303020204" pitchFamily="34" charset="0"/>
              </a:rPr>
              <a:t>Motown</a:t>
            </a:r>
            <a:r>
              <a:rPr lang="en-GB" sz="7200" dirty="0">
                <a:latin typeface="Candara" panose="020E0502030303020204" pitchFamily="34" charset="0"/>
              </a:rPr>
              <a:t>, Sony, and MCA Records. </a:t>
            </a:r>
            <a:endParaRPr lang="en-GB" sz="7200" dirty="0" smtClean="0">
              <a:latin typeface="Candara" panose="020E0502030303020204" pitchFamily="34" charset="0"/>
            </a:endParaRPr>
          </a:p>
          <a:p>
            <a:pPr>
              <a:lnSpc>
                <a:spcPct val="120000"/>
              </a:lnSpc>
              <a:spcBef>
                <a:spcPts val="0"/>
              </a:spcBef>
              <a:spcAft>
                <a:spcPts val="0"/>
              </a:spcAft>
            </a:pPr>
            <a:r>
              <a:rPr lang="en-GB" sz="7200" dirty="0" smtClean="0">
                <a:latin typeface="Candara" panose="020E0502030303020204" pitchFamily="34" charset="0"/>
              </a:rPr>
              <a:t>Emilie </a:t>
            </a:r>
            <a:r>
              <a:rPr lang="en-GB" sz="7200" dirty="0">
                <a:latin typeface="Candara" panose="020E0502030303020204" pitchFamily="34" charset="0"/>
              </a:rPr>
              <a:t>later continued her journey North to Seattle, Washington where she drank too much coffee and freelanced as an illustrator, ultimately teaching at Cornish College of the Arts for 6 years. Having reached the edge of the United States, Emilie’s natural sense of adventure led her to Doha, Qatar where she taught as Associate Professor at Virginia Commonwealth University in Education City. </a:t>
            </a:r>
            <a:endParaRPr lang="en-GB" sz="7200" dirty="0" smtClean="0">
              <a:latin typeface="Candara" panose="020E0502030303020204" pitchFamily="34" charset="0"/>
            </a:endParaRPr>
          </a:p>
          <a:p>
            <a:pPr>
              <a:lnSpc>
                <a:spcPct val="120000"/>
              </a:lnSpc>
              <a:spcBef>
                <a:spcPts val="0"/>
              </a:spcBef>
              <a:spcAft>
                <a:spcPts val="0"/>
              </a:spcAft>
            </a:pPr>
            <a:r>
              <a:rPr lang="en-GB" sz="7200" dirty="0" smtClean="0">
                <a:latin typeface="Candara" panose="020E0502030303020204" pitchFamily="34" charset="0"/>
              </a:rPr>
              <a:t>This </a:t>
            </a:r>
            <a:r>
              <a:rPr lang="en-GB" sz="7200" dirty="0">
                <a:latin typeface="Candara" panose="020E0502030303020204" pitchFamily="34" charset="0"/>
              </a:rPr>
              <a:t>introduction to the Middle East created a curiosity for cultures different than her own and resulted in her teaching Design in other countries such as Milan, Italy and Jeddah, KSA where she currently teaches in the Visual Communication department at Dar Al </a:t>
            </a:r>
            <a:r>
              <a:rPr lang="en-GB" sz="7200" dirty="0" err="1">
                <a:latin typeface="Candara" panose="020E0502030303020204" pitchFamily="34" charset="0"/>
              </a:rPr>
              <a:t>Hekma</a:t>
            </a:r>
            <a:r>
              <a:rPr lang="en-GB" sz="7200" dirty="0">
                <a:latin typeface="Candara" panose="020E0502030303020204" pitchFamily="34" charset="0"/>
              </a:rPr>
              <a:t> University. </a:t>
            </a:r>
            <a:endParaRPr lang="en-US" sz="7200" dirty="0">
              <a:latin typeface="Candara" panose="020E0502030303020204" pitchFamily="34" charset="0"/>
            </a:endParaRPr>
          </a:p>
          <a:p>
            <a:pPr>
              <a:lnSpc>
                <a:spcPct val="120000"/>
              </a:lnSpc>
              <a:spcBef>
                <a:spcPts val="0"/>
              </a:spcBef>
              <a:spcAft>
                <a:spcPts val="0"/>
              </a:spcAft>
            </a:pPr>
            <a:r>
              <a:rPr lang="en-GB" sz="7200" dirty="0" smtClean="0">
                <a:latin typeface="Candara" panose="020E0502030303020204" pitchFamily="34" charset="0"/>
              </a:rPr>
              <a:t>From </a:t>
            </a:r>
            <a:r>
              <a:rPr lang="en-GB" sz="7200" dirty="0">
                <a:latin typeface="Candara" panose="020E0502030303020204" pitchFamily="34" charset="0"/>
              </a:rPr>
              <a:t>the Mid West to the Middle East Emilie uses the influences from her nomadic explorations to teach, create, and share ideas.</a:t>
            </a:r>
            <a:endParaRPr lang="en-US" sz="7200" dirty="0">
              <a:latin typeface="Candara" panose="020E0502030303020204" pitchFamily="34" charset="0"/>
            </a:endParaRPr>
          </a:p>
          <a:p>
            <a:pPr>
              <a:lnSpc>
                <a:spcPct val="134000"/>
              </a:lnSpc>
              <a:spcAft>
                <a:spcPts val="1200"/>
              </a:spcAft>
            </a:pPr>
            <a:r>
              <a:rPr lang="en-GB" sz="7200" dirty="0">
                <a:latin typeface="Candara" panose="020E0502030303020204" pitchFamily="34" charset="0"/>
              </a:rPr>
              <a:t> </a:t>
            </a:r>
            <a:endParaRPr lang="en-US" sz="7200" dirty="0">
              <a:latin typeface="Candara" panose="020E0502030303020204" pitchFamily="34" charset="0"/>
            </a:endParaRPr>
          </a:p>
          <a:p>
            <a:pPr algn="ctr"/>
            <a:endParaRPr lang="en-US" sz="3600" b="1" dirty="0">
              <a:solidFill>
                <a:schemeClr val="accent1">
                  <a:lumMod val="75000"/>
                </a:schemeClr>
              </a:solidFill>
              <a:latin typeface="Candara" panose="020E0502030303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03" y="184911"/>
            <a:ext cx="2900576" cy="6401271"/>
          </a:xfrm>
          <a:prstGeom prst="rect">
            <a:avLst/>
          </a:prstGeom>
        </p:spPr>
      </p:pic>
      <p:sp>
        <p:nvSpPr>
          <p:cNvPr id="6" name="Slide Number Placeholder 5"/>
          <p:cNvSpPr>
            <a:spLocks noGrp="1"/>
          </p:cNvSpPr>
          <p:nvPr>
            <p:ph type="sldNum" sz="quarter" idx="12"/>
          </p:nvPr>
        </p:nvSpPr>
        <p:spPr/>
        <p:txBody>
          <a:bodyPr/>
          <a:lstStyle/>
          <a:p>
            <a:fld id="{E7DD248D-AAC4-448D-8D11-E5DCD085890E}" type="slidenum">
              <a:rPr lang="en-US" smtClean="0"/>
              <a:t>3</a:t>
            </a:fld>
            <a:endParaRPr lang="en-US"/>
          </a:p>
        </p:txBody>
      </p:sp>
    </p:spTree>
    <p:extLst>
      <p:ext uri="{BB962C8B-B14F-4D97-AF65-F5344CB8AC3E}">
        <p14:creationId xmlns:p14="http://schemas.microsoft.com/office/powerpoint/2010/main" val="2247350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9169" y="354842"/>
            <a:ext cx="7383439" cy="6186832"/>
          </a:xfrm>
        </p:spPr>
        <p:txBody>
          <a:bodyPr>
            <a:normAutofit fontScale="85000" lnSpcReduction="20000"/>
          </a:bodyPr>
          <a:lstStyle/>
          <a:p>
            <a:pPr algn="ctr"/>
            <a:r>
              <a:rPr lang="en-US" sz="3000" b="1" dirty="0">
                <a:latin typeface="Candara" panose="020E0502030303020204" pitchFamily="34" charset="0"/>
              </a:rPr>
              <a:t>Dr. Janon A.W. Kadhim, </a:t>
            </a:r>
            <a:br>
              <a:rPr lang="en-US" sz="3000" b="1" dirty="0">
                <a:latin typeface="Candara" panose="020E0502030303020204" pitchFamily="34" charset="0"/>
              </a:rPr>
            </a:br>
            <a:r>
              <a:rPr lang="en-US" sz="3000" b="1" dirty="0">
                <a:latin typeface="Candara" panose="020E0502030303020204" pitchFamily="34" charset="0"/>
              </a:rPr>
              <a:t>Ms. Sara Ahmed, </a:t>
            </a:r>
            <a:r>
              <a:rPr lang="en-US" sz="3000" b="1" dirty="0" smtClean="0">
                <a:latin typeface="Candara" panose="020E0502030303020204" pitchFamily="34" charset="0"/>
              </a:rPr>
              <a:t>Ms</a:t>
            </a:r>
            <a:r>
              <a:rPr lang="en-US" sz="3000" b="1" dirty="0">
                <a:latin typeface="Candara" panose="020E0502030303020204" pitchFamily="34" charset="0"/>
              </a:rPr>
              <a:t>. Amna </a:t>
            </a:r>
            <a:r>
              <a:rPr lang="en-US" sz="3000" b="1" dirty="0" smtClean="0">
                <a:latin typeface="Candara" panose="020E0502030303020204" pitchFamily="34" charset="0"/>
              </a:rPr>
              <a:t>Hassan</a:t>
            </a:r>
          </a:p>
          <a:p>
            <a:pPr algn="ctr"/>
            <a:r>
              <a:rPr lang="en-US" sz="2800" b="1" dirty="0" smtClean="0">
                <a:latin typeface="Candara" panose="020E0502030303020204" pitchFamily="34" charset="0"/>
              </a:rPr>
              <a:t> </a:t>
            </a:r>
            <a:r>
              <a:rPr lang="en-US" sz="2800" b="1" dirty="0">
                <a:latin typeface="Candara" panose="020E0502030303020204" pitchFamily="34" charset="0"/>
              </a:rPr>
              <a:t>RUW </a:t>
            </a:r>
            <a:endParaRPr lang="en-US" sz="2800" b="1" dirty="0" smtClean="0">
              <a:latin typeface="Candara" panose="020E0502030303020204" pitchFamily="34" charset="0"/>
            </a:endParaRPr>
          </a:p>
          <a:p>
            <a:pPr algn="ctr"/>
            <a:r>
              <a:rPr lang="en-US" sz="3200" b="1" dirty="0">
                <a:solidFill>
                  <a:schemeClr val="accent1">
                    <a:lumMod val="75000"/>
                  </a:schemeClr>
                </a:solidFill>
                <a:latin typeface="Candara" panose="020E0502030303020204" pitchFamily="34" charset="0"/>
              </a:rPr>
              <a:t>“The Role of Bahraini Women in Art </a:t>
            </a:r>
            <a:r>
              <a:rPr lang="en-US" sz="3200" b="1" dirty="0" smtClean="0">
                <a:solidFill>
                  <a:schemeClr val="accent1">
                    <a:lumMod val="75000"/>
                  </a:schemeClr>
                </a:solidFill>
                <a:latin typeface="Candara" panose="020E0502030303020204" pitchFamily="34" charset="0"/>
              </a:rPr>
              <a:t>and </a:t>
            </a:r>
            <a:r>
              <a:rPr lang="en-US" sz="3200" b="1" dirty="0">
                <a:solidFill>
                  <a:schemeClr val="accent1">
                    <a:lumMod val="75000"/>
                  </a:schemeClr>
                </a:solidFill>
                <a:latin typeface="Candara" panose="020E0502030303020204" pitchFamily="34" charset="0"/>
              </a:rPr>
              <a:t>Design in the Kingdom of Bahrain</a:t>
            </a:r>
            <a:r>
              <a:rPr lang="en-US" sz="3200" b="1" dirty="0" smtClean="0">
                <a:solidFill>
                  <a:schemeClr val="accent1">
                    <a:lumMod val="75000"/>
                  </a:schemeClr>
                </a:solidFill>
                <a:latin typeface="Candara" panose="020E0502030303020204" pitchFamily="34" charset="0"/>
              </a:rPr>
              <a:t>”</a:t>
            </a:r>
          </a:p>
          <a:p>
            <a:pPr>
              <a:lnSpc>
                <a:spcPct val="120000"/>
              </a:lnSpc>
              <a:spcBef>
                <a:spcPts val="0"/>
              </a:spcBef>
              <a:spcAft>
                <a:spcPts val="0"/>
              </a:spcAft>
            </a:pPr>
            <a:r>
              <a:rPr lang="en-US" sz="2100" dirty="0" smtClean="0">
                <a:solidFill>
                  <a:schemeClr val="tx1"/>
                </a:solidFill>
                <a:latin typeface="Candara" panose="020E0502030303020204" pitchFamily="34" charset="0"/>
              </a:rPr>
              <a:t>Dr. Janon A.W. Kadhim is the Dean of the College of Art and Design at the Royal University for Women.</a:t>
            </a:r>
          </a:p>
          <a:p>
            <a:pPr>
              <a:lnSpc>
                <a:spcPct val="120000"/>
              </a:lnSpc>
              <a:spcBef>
                <a:spcPts val="0"/>
              </a:spcBef>
              <a:spcAft>
                <a:spcPts val="0"/>
              </a:spcAft>
            </a:pPr>
            <a:r>
              <a:rPr lang="en-US" sz="2100" dirty="0" smtClean="0">
                <a:solidFill>
                  <a:schemeClr val="tx1"/>
                </a:solidFill>
                <a:latin typeface="Candara" panose="020E0502030303020204" pitchFamily="34" charset="0"/>
              </a:rPr>
              <a:t>She is an Associate Professor of Architecture and an Associate AIA member. She holds a BSc in Architectural Engineering, a MSc in Architectural Conservation and Preservation, and a PhD in Architectural History.</a:t>
            </a:r>
          </a:p>
          <a:p>
            <a:pPr>
              <a:lnSpc>
                <a:spcPct val="120000"/>
              </a:lnSpc>
              <a:spcBef>
                <a:spcPts val="0"/>
              </a:spcBef>
              <a:spcAft>
                <a:spcPts val="0"/>
              </a:spcAft>
            </a:pPr>
            <a:r>
              <a:rPr lang="en-US" sz="2100" dirty="0">
                <a:solidFill>
                  <a:schemeClr val="tx1"/>
                </a:solidFill>
                <a:latin typeface="Candara" panose="020E0502030303020204" pitchFamily="34" charset="0"/>
              </a:rPr>
              <a:t>She has a long </a:t>
            </a:r>
            <a:r>
              <a:rPr lang="en-US" sz="2100" dirty="0" smtClean="0">
                <a:solidFill>
                  <a:schemeClr val="tx1"/>
                </a:solidFill>
                <a:latin typeface="Candara" panose="020E0502030303020204" pitchFamily="34" charset="0"/>
              </a:rPr>
              <a:t>teaching and practical career in </a:t>
            </a:r>
            <a:r>
              <a:rPr lang="en-US" sz="2100" dirty="0">
                <a:solidFill>
                  <a:schemeClr val="tx1"/>
                </a:solidFill>
                <a:latin typeface="Candara" panose="020E0502030303020204" pitchFamily="34" charset="0"/>
              </a:rPr>
              <a:t>Architecture, Interior Design, Art and Architectural History, and Conservation at universities around the world including Baghdad, Jordan, Saudi Arabia, USA, and Oman</a:t>
            </a:r>
            <a:r>
              <a:rPr lang="en-US" sz="2100" dirty="0" smtClean="0">
                <a:solidFill>
                  <a:schemeClr val="tx1"/>
                </a:solidFill>
                <a:latin typeface="Candara" panose="020E0502030303020204" pitchFamily="34" charset="0"/>
              </a:rPr>
              <a:t>. She is an architectural historian and a heritage expert who is proud to have contributed to many outstanding conservation projects in the Middle East.</a:t>
            </a:r>
          </a:p>
          <a:p>
            <a:pPr>
              <a:lnSpc>
                <a:spcPct val="120000"/>
              </a:lnSpc>
              <a:spcBef>
                <a:spcPts val="0"/>
              </a:spcBef>
              <a:spcAft>
                <a:spcPts val="0"/>
              </a:spcAft>
            </a:pPr>
            <a:r>
              <a:rPr lang="en-US" sz="2100" dirty="0">
                <a:solidFill>
                  <a:schemeClr val="tx1"/>
                </a:solidFill>
                <a:latin typeface="Candara" panose="020E0502030303020204" pitchFamily="34" charset="0"/>
              </a:rPr>
              <a:t>She is very passionate about issues related to heritage and culture and  </a:t>
            </a:r>
          </a:p>
          <a:p>
            <a:pPr>
              <a:lnSpc>
                <a:spcPct val="120000"/>
              </a:lnSpc>
              <a:spcBef>
                <a:spcPts val="0"/>
              </a:spcBef>
              <a:spcAft>
                <a:spcPts val="0"/>
              </a:spcAft>
            </a:pPr>
            <a:r>
              <a:rPr lang="en-US" sz="2100" dirty="0" smtClean="0">
                <a:solidFill>
                  <a:schemeClr val="tx1"/>
                </a:solidFill>
                <a:latin typeface="Candara" panose="020E0502030303020204" pitchFamily="34" charset="0"/>
              </a:rPr>
              <a:t>her </a:t>
            </a:r>
            <a:r>
              <a:rPr lang="en-US" sz="2100" dirty="0">
                <a:solidFill>
                  <a:schemeClr val="tx1"/>
                </a:solidFill>
                <a:latin typeface="Candara" panose="020E0502030303020204" pitchFamily="34" charset="0"/>
              </a:rPr>
              <a:t>scholarly interests are particularly oriented towards the influence of cultural interaction and its impact on Architecture and Design, in addition to research in conservation and preservation of architectural </a:t>
            </a:r>
            <a:r>
              <a:rPr lang="en-US" sz="2100" dirty="0" smtClean="0">
                <a:solidFill>
                  <a:schemeClr val="tx1"/>
                </a:solidFill>
                <a:latin typeface="Candara" panose="020E0502030303020204" pitchFamily="34" charset="0"/>
              </a:rPr>
              <a:t>heritage, and her passion for developing programs and curriculums. </a:t>
            </a:r>
            <a:endParaRPr lang="en-US" sz="2100" dirty="0">
              <a:solidFill>
                <a:schemeClr val="tx1"/>
              </a:solidFill>
              <a:latin typeface="Candara" panose="020E0502030303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03" y="184911"/>
            <a:ext cx="2900576" cy="6401271"/>
          </a:xfrm>
          <a:prstGeom prst="rect">
            <a:avLst/>
          </a:prstGeom>
        </p:spPr>
      </p:pic>
      <p:sp>
        <p:nvSpPr>
          <p:cNvPr id="6" name="Slide Number Placeholder 5"/>
          <p:cNvSpPr>
            <a:spLocks noGrp="1"/>
          </p:cNvSpPr>
          <p:nvPr>
            <p:ph type="sldNum" sz="quarter" idx="12"/>
          </p:nvPr>
        </p:nvSpPr>
        <p:spPr/>
        <p:txBody>
          <a:bodyPr/>
          <a:lstStyle/>
          <a:p>
            <a:fld id="{E7DD248D-AAC4-448D-8D11-E5DCD085890E}" type="slidenum">
              <a:rPr lang="en-US" smtClean="0"/>
              <a:t>4</a:t>
            </a:fld>
            <a:endParaRPr lang="en-US"/>
          </a:p>
        </p:txBody>
      </p:sp>
    </p:spTree>
    <p:extLst>
      <p:ext uri="{BB962C8B-B14F-4D97-AF65-F5344CB8AC3E}">
        <p14:creationId xmlns:p14="http://schemas.microsoft.com/office/powerpoint/2010/main" val="3944114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4712" y="422243"/>
            <a:ext cx="7045960" cy="6037542"/>
          </a:xfrm>
        </p:spPr>
        <p:txBody>
          <a:bodyPr>
            <a:normAutofit fontScale="47500" lnSpcReduction="20000"/>
          </a:bodyPr>
          <a:lstStyle/>
          <a:p>
            <a:pPr algn="ctr"/>
            <a:r>
              <a:rPr lang="en-US" sz="3200" b="1" dirty="0">
                <a:latin typeface="Candara" panose="020E0502030303020204" pitchFamily="34" charset="0"/>
              </a:rPr>
              <a:t>Dr. Rashmi Jalota, RUW </a:t>
            </a:r>
            <a:endParaRPr lang="en-US" sz="3200" b="1" dirty="0" smtClean="0">
              <a:latin typeface="Candara" panose="020E0502030303020204" pitchFamily="34" charset="0"/>
            </a:endParaRPr>
          </a:p>
          <a:p>
            <a:pPr algn="ctr"/>
            <a:r>
              <a:rPr lang="en-US" sz="3600" b="1" i="1" dirty="0">
                <a:solidFill>
                  <a:schemeClr val="accent1">
                    <a:lumMod val="75000"/>
                  </a:schemeClr>
                </a:solidFill>
                <a:latin typeface="Candara" panose="020E0502030303020204" pitchFamily="34" charset="0"/>
              </a:rPr>
              <a:t>“Inspirational Women Painters of Modern India</a:t>
            </a:r>
            <a:r>
              <a:rPr lang="en-US" sz="3600" b="1" i="1" dirty="0" smtClean="0">
                <a:solidFill>
                  <a:schemeClr val="accent1">
                    <a:lumMod val="75000"/>
                  </a:schemeClr>
                </a:solidFill>
                <a:latin typeface="Candara" panose="020E0502030303020204" pitchFamily="34" charset="0"/>
              </a:rPr>
              <a:t>”</a:t>
            </a:r>
          </a:p>
          <a:p>
            <a:r>
              <a:rPr lang="en-US" sz="3600" dirty="0" err="1"/>
              <a:t>Dr</a:t>
            </a:r>
            <a:r>
              <a:rPr lang="en-US" sz="3600" dirty="0"/>
              <a:t> Rashmi </a:t>
            </a:r>
            <a:r>
              <a:rPr lang="en-US" sz="3600" dirty="0" err="1"/>
              <a:t>Jalota</a:t>
            </a:r>
            <a:r>
              <a:rPr lang="en-US" sz="3600" dirty="0"/>
              <a:t> recently joined as Assistant Professor in College of Art &amp; Design. She holds a Bachelor's degree in Fine Arts from Government College of Art, Chandigarh (India) followed by a Master's Degree in History of Art and a Ph.D. in History of Art from the prestigious Panjab University, Chandigarh (India). Her doctoral thesis was on "Religious and mythopoetic content in Modern Indian Painting (Circa 1875-2000)".</a:t>
            </a:r>
          </a:p>
          <a:p>
            <a:r>
              <a:rPr lang="en-US" sz="3600" dirty="0"/>
              <a:t> </a:t>
            </a:r>
          </a:p>
          <a:p>
            <a:r>
              <a:rPr lang="en-US" sz="3600" dirty="0"/>
              <a:t>With over 5 years’ experience in the field of teaching, her main areas of interest is Art History and its evolution globally. She is well versed with various styles &amp; mediums used by artists across eras.</a:t>
            </a:r>
          </a:p>
          <a:p>
            <a:r>
              <a:rPr lang="en-US" sz="3600" dirty="0"/>
              <a:t> </a:t>
            </a:r>
          </a:p>
          <a:p>
            <a:r>
              <a:rPr lang="en-US" sz="3600" dirty="0"/>
              <a:t>A keen academician, she has also published papers in several journals. She believes in experiential learning &amp; tries to facilitate learning through active interactions &amp; studio based </a:t>
            </a:r>
            <a:r>
              <a:rPr lang="en-US" sz="3600" dirty="0" smtClean="0"/>
              <a:t>practical's.</a:t>
            </a:r>
            <a:endParaRPr lang="en-US" sz="3600" dirty="0"/>
          </a:p>
          <a:p>
            <a:r>
              <a:rPr lang="en-US" sz="3600" dirty="0"/>
              <a:t> </a:t>
            </a:r>
          </a:p>
          <a:p>
            <a:r>
              <a:rPr lang="en-US" sz="3600" dirty="0"/>
              <a:t>As freelance painter, she has been participated in many group shows as well as displayed her works in several solo shows. She loves to paint nature and her preferred mediums are acrylic and water colors.</a:t>
            </a:r>
          </a:p>
          <a:p>
            <a:r>
              <a:rPr lang="en-US" sz="3600" dirty="0"/>
              <a:t> </a:t>
            </a:r>
          </a:p>
          <a:p>
            <a:pPr algn="ctr"/>
            <a:endParaRPr lang="en-US" sz="3600" b="1" dirty="0">
              <a:solidFill>
                <a:schemeClr val="accent1">
                  <a:lumMod val="75000"/>
                </a:schemeClr>
              </a:solidFill>
              <a:latin typeface="Candara" panose="020E0502030303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03" y="184911"/>
            <a:ext cx="2900576" cy="6401271"/>
          </a:xfrm>
          <a:prstGeom prst="rect">
            <a:avLst/>
          </a:prstGeom>
        </p:spPr>
      </p:pic>
      <p:sp>
        <p:nvSpPr>
          <p:cNvPr id="6" name="Slide Number Placeholder 5"/>
          <p:cNvSpPr>
            <a:spLocks noGrp="1"/>
          </p:cNvSpPr>
          <p:nvPr>
            <p:ph type="sldNum" sz="quarter" idx="12"/>
          </p:nvPr>
        </p:nvSpPr>
        <p:spPr/>
        <p:txBody>
          <a:bodyPr/>
          <a:lstStyle/>
          <a:p>
            <a:fld id="{E7DD248D-AAC4-448D-8D11-E5DCD085890E}" type="slidenum">
              <a:rPr lang="en-US" smtClean="0"/>
              <a:t>5</a:t>
            </a:fld>
            <a:endParaRPr lang="en-US"/>
          </a:p>
        </p:txBody>
      </p:sp>
    </p:spTree>
    <p:extLst>
      <p:ext uri="{BB962C8B-B14F-4D97-AF65-F5344CB8AC3E}">
        <p14:creationId xmlns:p14="http://schemas.microsoft.com/office/powerpoint/2010/main" val="669401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0600" y="477672"/>
            <a:ext cx="6854588" cy="6347237"/>
          </a:xfrm>
        </p:spPr>
        <p:txBody>
          <a:bodyPr>
            <a:normAutofit fontScale="47500" lnSpcReduction="20000"/>
          </a:bodyPr>
          <a:lstStyle/>
          <a:p>
            <a:pPr algn="ctr"/>
            <a:r>
              <a:rPr lang="en-US" sz="5100" b="1" dirty="0" smtClean="0">
                <a:latin typeface="Candara" panose="020E0502030303020204" pitchFamily="34" charset="0"/>
              </a:rPr>
              <a:t>Session III</a:t>
            </a:r>
          </a:p>
          <a:p>
            <a:pPr algn="ctr"/>
            <a:r>
              <a:rPr lang="en-US" sz="7300" b="1" dirty="0">
                <a:solidFill>
                  <a:schemeClr val="accent1">
                    <a:lumMod val="75000"/>
                  </a:schemeClr>
                </a:solidFill>
              </a:rPr>
              <a:t>Women and Visual Communication issues</a:t>
            </a:r>
            <a:endParaRPr lang="en-US" sz="7300" b="1" dirty="0" smtClean="0">
              <a:solidFill>
                <a:schemeClr val="accent1">
                  <a:lumMod val="75000"/>
                </a:schemeClr>
              </a:solidFill>
              <a:latin typeface="Candara" panose="020E0502030303020204" pitchFamily="34" charset="0"/>
            </a:endParaRPr>
          </a:p>
          <a:p>
            <a:pPr algn="ctr"/>
            <a:r>
              <a:rPr lang="en-US" sz="4000" b="1" dirty="0" smtClean="0">
                <a:solidFill>
                  <a:schemeClr val="accent1">
                    <a:lumMod val="75000"/>
                  </a:schemeClr>
                </a:solidFill>
                <a:latin typeface="Candara" panose="020E0502030303020204" pitchFamily="34" charset="0"/>
              </a:rPr>
              <a:t>Chair:</a:t>
            </a:r>
          </a:p>
          <a:p>
            <a:pPr algn="ctr"/>
            <a:r>
              <a:rPr lang="en-US" sz="6700" b="1" dirty="0" smtClean="0">
                <a:solidFill>
                  <a:schemeClr val="accent1">
                    <a:lumMod val="75000"/>
                  </a:schemeClr>
                </a:solidFill>
                <a:latin typeface="Candara" panose="020E0502030303020204" pitchFamily="34" charset="0"/>
              </a:rPr>
              <a:t>Ms. Bayan </a:t>
            </a:r>
            <a:r>
              <a:rPr lang="en-US" sz="6700" b="1" dirty="0" err="1" smtClean="0">
                <a:solidFill>
                  <a:schemeClr val="accent1">
                    <a:lumMod val="75000"/>
                  </a:schemeClr>
                </a:solidFill>
                <a:latin typeface="Candara" panose="020E0502030303020204" pitchFamily="34" charset="0"/>
              </a:rPr>
              <a:t>AlBarak</a:t>
            </a:r>
            <a:r>
              <a:rPr lang="en-US" sz="6700" b="1" dirty="0" smtClean="0">
                <a:solidFill>
                  <a:schemeClr val="accent1">
                    <a:lumMod val="75000"/>
                  </a:schemeClr>
                </a:solidFill>
                <a:latin typeface="Candara" panose="020E0502030303020204" pitchFamily="34" charset="0"/>
              </a:rPr>
              <a:t> Kanoo</a:t>
            </a:r>
          </a:p>
          <a:p>
            <a:pPr algn="just">
              <a:lnSpc>
                <a:spcPct val="120000"/>
              </a:lnSpc>
            </a:pPr>
            <a:r>
              <a:rPr lang="en-US" sz="4000" dirty="0" smtClean="0">
                <a:solidFill>
                  <a:schemeClr val="tx1"/>
                </a:solidFill>
                <a:latin typeface="Candara" panose="020E0502030303020204" pitchFamily="34" charset="0"/>
              </a:rPr>
              <a:t>Ms. Bayan </a:t>
            </a:r>
            <a:r>
              <a:rPr lang="en-US" sz="4000" dirty="0" err="1" smtClean="0">
                <a:solidFill>
                  <a:schemeClr val="tx1"/>
                </a:solidFill>
                <a:latin typeface="Candara" panose="020E0502030303020204" pitchFamily="34" charset="0"/>
              </a:rPr>
              <a:t>AlBarak</a:t>
            </a:r>
            <a:r>
              <a:rPr lang="en-US" sz="4000" dirty="0" smtClean="0">
                <a:solidFill>
                  <a:schemeClr val="tx1"/>
                </a:solidFill>
                <a:latin typeface="Candara" panose="020E0502030303020204" pitchFamily="34" charset="0"/>
              </a:rPr>
              <a:t> Kanoo </a:t>
            </a:r>
            <a:r>
              <a:rPr lang="en-US" sz="4000" dirty="0">
                <a:solidFill>
                  <a:schemeClr val="tx1"/>
                </a:solidFill>
                <a:latin typeface="Candara" panose="020E0502030303020204" pitchFamily="34" charset="0"/>
              </a:rPr>
              <a:t>is the founder and director of Al </a:t>
            </a:r>
            <a:r>
              <a:rPr lang="en-US" sz="4000" dirty="0" err="1">
                <a:solidFill>
                  <a:schemeClr val="tx1"/>
                </a:solidFill>
                <a:latin typeface="Candara" panose="020E0502030303020204" pitchFamily="34" charset="0"/>
              </a:rPr>
              <a:t>Riwaq</a:t>
            </a:r>
            <a:r>
              <a:rPr lang="en-US" sz="4000" dirty="0">
                <a:solidFill>
                  <a:schemeClr val="tx1"/>
                </a:solidFill>
                <a:latin typeface="Candara" panose="020E0502030303020204" pitchFamily="34" charset="0"/>
              </a:rPr>
              <a:t> Art Space in Bahrain. A collector and supporter of Art from the Middle East and Persia, Bayan is committed to the preserving and celebrating the aesthetic heritage of the Arab world. Since its founding in 1998, its vision has been to promote creativity and art value, where Al </a:t>
            </a:r>
            <a:r>
              <a:rPr lang="en-US" sz="4000" dirty="0" err="1">
                <a:solidFill>
                  <a:schemeClr val="tx1"/>
                </a:solidFill>
                <a:latin typeface="Candara" panose="020E0502030303020204" pitchFamily="34" charset="0"/>
              </a:rPr>
              <a:t>Riwaq</a:t>
            </a:r>
            <a:r>
              <a:rPr lang="en-US" sz="4000" dirty="0">
                <a:solidFill>
                  <a:schemeClr val="tx1"/>
                </a:solidFill>
                <a:latin typeface="Candara" panose="020E0502030303020204" pitchFamily="34" charset="0"/>
              </a:rPr>
              <a:t> Art Space was the first gallery in Bahrain to create a dedicated Public Art </a:t>
            </a:r>
            <a:r>
              <a:rPr lang="en-US" sz="4000" dirty="0" err="1">
                <a:solidFill>
                  <a:schemeClr val="tx1"/>
                </a:solidFill>
                <a:latin typeface="Candara" panose="020E0502030303020204" pitchFamily="34" charset="0"/>
              </a:rPr>
              <a:t>programme</a:t>
            </a:r>
            <a:r>
              <a:rPr lang="en-US" sz="4000" dirty="0">
                <a:solidFill>
                  <a:schemeClr val="tx1"/>
                </a:solidFill>
                <a:latin typeface="Candara" panose="020E0502030303020204" pitchFamily="34" charset="0"/>
              </a:rPr>
              <a:t>, making art available in the open, for all levels of society. Bayan is a graduate of Baghdad University and the University of Bahrain, where she resides. She is committed the social and cultural development of the Kingdom, working in mindful collaboration with institutions locally and globally towards this goal</a:t>
            </a:r>
            <a:r>
              <a:rPr lang="en-US" sz="4000" dirty="0" smtClean="0">
                <a:solidFill>
                  <a:schemeClr val="tx1"/>
                </a:solidFill>
                <a:latin typeface="Candara" panose="020E0502030303020204" pitchFamily="34" charset="0"/>
              </a:rPr>
              <a:t>.</a:t>
            </a:r>
            <a:endParaRPr lang="en-US" sz="4000" b="1" dirty="0">
              <a:solidFill>
                <a:schemeClr val="accent1">
                  <a:lumMod val="75000"/>
                </a:schemeClr>
              </a:solidFill>
              <a:latin typeface="Candara" panose="020E050203030302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03" y="184911"/>
            <a:ext cx="2900576" cy="6401271"/>
          </a:xfrm>
          <a:prstGeom prst="rect">
            <a:avLst/>
          </a:prstGeom>
        </p:spPr>
      </p:pic>
      <p:sp>
        <p:nvSpPr>
          <p:cNvPr id="2" name="Slide Number Placeholder 1"/>
          <p:cNvSpPr>
            <a:spLocks noGrp="1"/>
          </p:cNvSpPr>
          <p:nvPr>
            <p:ph type="sldNum" sz="quarter" idx="12"/>
          </p:nvPr>
        </p:nvSpPr>
        <p:spPr/>
        <p:txBody>
          <a:bodyPr/>
          <a:lstStyle/>
          <a:p>
            <a:fld id="{E7DD248D-AAC4-448D-8D11-E5DCD085890E}" type="slidenum">
              <a:rPr lang="en-US" smtClean="0"/>
              <a:t>6</a:t>
            </a:fld>
            <a:endParaRPr lang="en-US"/>
          </a:p>
        </p:txBody>
      </p:sp>
    </p:spTree>
    <p:extLst>
      <p:ext uri="{BB962C8B-B14F-4D97-AF65-F5344CB8AC3E}">
        <p14:creationId xmlns:p14="http://schemas.microsoft.com/office/powerpoint/2010/main" val="777578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4123" y="406400"/>
            <a:ext cx="7045960" cy="6053385"/>
          </a:xfrm>
        </p:spPr>
        <p:txBody>
          <a:bodyPr>
            <a:normAutofit fontScale="62500" lnSpcReduction="20000"/>
          </a:bodyPr>
          <a:lstStyle/>
          <a:p>
            <a:pPr algn="ctr"/>
            <a:r>
              <a:rPr lang="en-US" sz="4500" b="1" dirty="0">
                <a:latin typeface="Candara" panose="020E0502030303020204" pitchFamily="34" charset="0"/>
              </a:rPr>
              <a:t>Ms. Sylvia </a:t>
            </a:r>
            <a:r>
              <a:rPr lang="en-US" sz="4500" b="1" dirty="0" smtClean="0">
                <a:latin typeface="Candara" panose="020E0502030303020204" pitchFamily="34" charset="0"/>
              </a:rPr>
              <a:t>Shapiro</a:t>
            </a:r>
          </a:p>
          <a:p>
            <a:pPr algn="ctr"/>
            <a:r>
              <a:rPr lang="en-US" sz="2800" dirty="0" smtClean="0"/>
              <a:t>Dar </a:t>
            </a:r>
            <a:r>
              <a:rPr lang="en-US" sz="2800" dirty="0"/>
              <a:t>Al </a:t>
            </a:r>
            <a:r>
              <a:rPr lang="en-US" sz="2800" dirty="0" err="1"/>
              <a:t>Hekma</a:t>
            </a:r>
            <a:r>
              <a:rPr lang="en-US" sz="2800" dirty="0"/>
              <a:t> </a:t>
            </a:r>
            <a:endParaRPr lang="en-US" sz="2800" dirty="0" smtClean="0"/>
          </a:p>
          <a:p>
            <a:pPr algn="ctr"/>
            <a:r>
              <a:rPr lang="en-US" sz="4500" b="1" dirty="0">
                <a:solidFill>
                  <a:schemeClr val="accent1">
                    <a:lumMod val="75000"/>
                  </a:schemeClr>
                </a:solidFill>
                <a:latin typeface="Candara" panose="020E0502030303020204" pitchFamily="34" charset="0"/>
              </a:rPr>
              <a:t>“Visually Speaking: The Emerging Voice of Saudi Arabian </a:t>
            </a:r>
            <a:r>
              <a:rPr lang="en-US" sz="4500" b="1" dirty="0" smtClean="0">
                <a:solidFill>
                  <a:schemeClr val="accent1">
                    <a:lumMod val="75000"/>
                  </a:schemeClr>
                </a:solidFill>
                <a:latin typeface="Candara" panose="020E0502030303020204" pitchFamily="34" charset="0"/>
              </a:rPr>
              <a:t>Women”</a:t>
            </a:r>
          </a:p>
          <a:p>
            <a:pPr>
              <a:lnSpc>
                <a:spcPct val="120000"/>
              </a:lnSpc>
              <a:spcBef>
                <a:spcPts val="0"/>
              </a:spcBef>
              <a:spcAft>
                <a:spcPts val="0"/>
              </a:spcAft>
            </a:pPr>
            <a:r>
              <a:rPr lang="en-GB" sz="3500" dirty="0">
                <a:latin typeface="Candara" panose="020E0502030303020204" pitchFamily="34" charset="0"/>
              </a:rPr>
              <a:t>Sylvia Shapiro is an Assistant Professor teaching illustration and poster design courses at Dar Al-</a:t>
            </a:r>
            <a:r>
              <a:rPr lang="en-GB" sz="3500" dirty="0" err="1">
                <a:latin typeface="Candara" panose="020E0502030303020204" pitchFamily="34" charset="0"/>
              </a:rPr>
              <a:t>Hekma</a:t>
            </a:r>
            <a:r>
              <a:rPr lang="en-GB" sz="3500" dirty="0">
                <a:latin typeface="Candara" panose="020E0502030303020204" pitchFamily="34" charset="0"/>
              </a:rPr>
              <a:t> University in Jeddah, Saudi Arabia. She holds a BFA from Art Center College of Design in Pasadena, California, an MA from Syracuse University in Syracuse, New York, and an MFA in Illustration from The University of Hartford in Hartford, Connecticut. She has illustrated children’s books for McMillan Publishing, Andrews and </a:t>
            </a:r>
            <a:r>
              <a:rPr lang="en-GB" sz="3500" dirty="0" err="1">
                <a:latin typeface="Candara" panose="020E0502030303020204" pitchFamily="34" charset="0"/>
              </a:rPr>
              <a:t>McMeel</a:t>
            </a:r>
            <a:r>
              <a:rPr lang="en-GB" sz="3500" dirty="0">
                <a:latin typeface="Candara" panose="020E0502030303020204" pitchFamily="34" charset="0"/>
              </a:rPr>
              <a:t>, and </a:t>
            </a:r>
            <a:r>
              <a:rPr lang="en-GB" sz="3500" dirty="0" err="1">
                <a:latin typeface="Candara" panose="020E0502030303020204" pitchFamily="34" charset="0"/>
              </a:rPr>
              <a:t>Tenspeed</a:t>
            </a:r>
            <a:r>
              <a:rPr lang="en-GB" sz="3500" dirty="0">
                <a:latin typeface="Candara" panose="020E0502030303020204" pitchFamily="34" charset="0"/>
              </a:rPr>
              <a:t> Press, and designed toys for Mattel, Hasbro, Fisher-Price, Tyco, Universal Product Innovations, and the Walt Disney Company. Shapiro enjoys </a:t>
            </a:r>
            <a:r>
              <a:rPr lang="en-GB" sz="3500" dirty="0" smtClean="0">
                <a:latin typeface="Candara" panose="020E0502030303020204" pitchFamily="34" charset="0"/>
              </a:rPr>
              <a:t>plain </a:t>
            </a:r>
            <a:r>
              <a:rPr lang="en-GB" sz="3500" dirty="0">
                <a:latin typeface="Candara" panose="020E0502030303020204" pitchFamily="34" charset="0"/>
              </a:rPr>
              <a:t>air </a:t>
            </a:r>
            <a:r>
              <a:rPr lang="en-GB" sz="3500" dirty="0" smtClean="0">
                <a:latin typeface="Candara" panose="020E0502030303020204" pitchFamily="34" charset="0"/>
              </a:rPr>
              <a:t>watercolour </a:t>
            </a:r>
            <a:r>
              <a:rPr lang="en-GB" sz="3500" dirty="0">
                <a:latin typeface="Candara" panose="020E0502030303020204" pitchFamily="34" charset="0"/>
              </a:rPr>
              <a:t>painting in Italy and near her home in Ojai, California</a:t>
            </a:r>
            <a:r>
              <a:rPr lang="en-GB" sz="3500" dirty="0" smtClean="0">
                <a:latin typeface="Candara" panose="020E0502030303020204" pitchFamily="34" charset="0"/>
              </a:rPr>
              <a:t>.</a:t>
            </a:r>
            <a:endParaRPr lang="en-US" sz="3500" dirty="0">
              <a:latin typeface="Candara" panose="020E0502030303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03" y="184911"/>
            <a:ext cx="2900576" cy="6401271"/>
          </a:xfrm>
          <a:prstGeom prst="rect">
            <a:avLst/>
          </a:prstGeom>
        </p:spPr>
      </p:pic>
      <p:sp>
        <p:nvSpPr>
          <p:cNvPr id="6" name="Slide Number Placeholder 5"/>
          <p:cNvSpPr>
            <a:spLocks noGrp="1"/>
          </p:cNvSpPr>
          <p:nvPr>
            <p:ph type="sldNum" sz="quarter" idx="12"/>
          </p:nvPr>
        </p:nvSpPr>
        <p:spPr/>
        <p:txBody>
          <a:bodyPr/>
          <a:lstStyle/>
          <a:p>
            <a:fld id="{E7DD248D-AAC4-448D-8D11-E5DCD085890E}" type="slidenum">
              <a:rPr lang="en-US" smtClean="0"/>
              <a:t>7</a:t>
            </a:fld>
            <a:endParaRPr lang="en-US"/>
          </a:p>
        </p:txBody>
      </p:sp>
    </p:spTree>
    <p:extLst>
      <p:ext uri="{BB962C8B-B14F-4D97-AF65-F5344CB8AC3E}">
        <p14:creationId xmlns:p14="http://schemas.microsoft.com/office/powerpoint/2010/main" val="2139793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2960" y="304800"/>
            <a:ext cx="6913046" cy="6258560"/>
          </a:xfrm>
        </p:spPr>
        <p:txBody>
          <a:bodyPr>
            <a:normAutofit fontScale="77500" lnSpcReduction="20000"/>
          </a:bodyPr>
          <a:lstStyle/>
          <a:p>
            <a:pPr algn="ctr"/>
            <a:r>
              <a:rPr lang="en-US" sz="3300" b="1" dirty="0">
                <a:latin typeface="Candara" panose="020E0502030303020204" pitchFamily="34" charset="0"/>
              </a:rPr>
              <a:t>Ms. Hind </a:t>
            </a:r>
            <a:r>
              <a:rPr lang="en-US" sz="3300" b="1" dirty="0" err="1" smtClean="0">
                <a:latin typeface="Candara" panose="020E0502030303020204" pitchFamily="34" charset="0"/>
              </a:rPr>
              <a:t>Talal</a:t>
            </a:r>
            <a:endParaRPr lang="en-US" sz="3300" b="1" dirty="0">
              <a:latin typeface="Candara" panose="020E0502030303020204" pitchFamily="34" charset="0"/>
            </a:endParaRPr>
          </a:p>
          <a:p>
            <a:pPr algn="ctr"/>
            <a:r>
              <a:rPr lang="en-US" sz="2800" dirty="0">
                <a:latin typeface="Candara" panose="020E0502030303020204" pitchFamily="34" charset="0"/>
              </a:rPr>
              <a:t>Dar Al </a:t>
            </a:r>
            <a:r>
              <a:rPr lang="en-US" sz="2800" dirty="0" err="1" smtClean="0">
                <a:latin typeface="Candara" panose="020E0502030303020204" pitchFamily="34" charset="0"/>
              </a:rPr>
              <a:t>Hekma</a:t>
            </a:r>
            <a:endParaRPr lang="en-US" sz="2800" dirty="0" smtClean="0">
              <a:latin typeface="Candara" panose="020E0502030303020204" pitchFamily="34" charset="0"/>
            </a:endParaRPr>
          </a:p>
          <a:p>
            <a:pPr algn="ctr"/>
            <a:r>
              <a:rPr lang="en-US" sz="3600" b="1" dirty="0">
                <a:solidFill>
                  <a:schemeClr val="accent1">
                    <a:lumMod val="75000"/>
                  </a:schemeClr>
                </a:solidFill>
                <a:latin typeface="Candara" panose="020E0502030303020204" pitchFamily="34" charset="0"/>
              </a:rPr>
              <a:t>“</a:t>
            </a:r>
            <a:r>
              <a:rPr lang="en-US" sz="3800" b="1" dirty="0">
                <a:solidFill>
                  <a:schemeClr val="accent1">
                    <a:lumMod val="75000"/>
                  </a:schemeClr>
                </a:solidFill>
                <a:latin typeface="Candara" panose="020E0502030303020204" pitchFamily="34" charset="0"/>
              </a:rPr>
              <a:t>Mixing Theory with Practice: Real-World Opportunities for Female Visual Communication Students in Jeddah, Saudi Arabia</a:t>
            </a:r>
            <a:r>
              <a:rPr lang="en-US" sz="3800" b="1" dirty="0" smtClean="0">
                <a:solidFill>
                  <a:schemeClr val="accent1">
                    <a:lumMod val="75000"/>
                  </a:schemeClr>
                </a:solidFill>
                <a:latin typeface="Candara" panose="020E0502030303020204" pitchFamily="34" charset="0"/>
              </a:rPr>
              <a:t>”</a:t>
            </a:r>
          </a:p>
          <a:p>
            <a:pPr>
              <a:lnSpc>
                <a:spcPct val="120000"/>
              </a:lnSpc>
              <a:spcBef>
                <a:spcPts val="0"/>
              </a:spcBef>
              <a:spcAft>
                <a:spcPts val="0"/>
              </a:spcAft>
            </a:pPr>
            <a:r>
              <a:rPr lang="en-GB" sz="3100" dirty="0">
                <a:latin typeface="Candara" panose="020E0502030303020204" pitchFamily="34" charset="0"/>
              </a:rPr>
              <a:t>Lecturer, </a:t>
            </a:r>
            <a:r>
              <a:rPr lang="en-GB" sz="3100" dirty="0" err="1">
                <a:latin typeface="Candara" panose="020E0502030303020204" pitchFamily="34" charset="0"/>
              </a:rPr>
              <a:t>Hekma</a:t>
            </a:r>
            <a:r>
              <a:rPr lang="en-GB" sz="3100" dirty="0">
                <a:latin typeface="Candara" panose="020E0502030303020204" pitchFamily="34" charset="0"/>
              </a:rPr>
              <a:t> School of Design and Architecture, Department of Visual Communication, Dar Al </a:t>
            </a:r>
            <a:r>
              <a:rPr lang="en-GB" sz="3100" dirty="0" err="1">
                <a:latin typeface="Candara" panose="020E0502030303020204" pitchFamily="34" charset="0"/>
              </a:rPr>
              <a:t>Hekma</a:t>
            </a:r>
            <a:r>
              <a:rPr lang="en-GB" sz="3100" dirty="0">
                <a:latin typeface="Candara" panose="020E0502030303020204" pitchFamily="34" charset="0"/>
              </a:rPr>
              <a:t> University Jeddah, Saudi Arabia</a:t>
            </a:r>
            <a:endParaRPr lang="en-US" sz="3100" dirty="0">
              <a:latin typeface="Candara" panose="020E0502030303020204" pitchFamily="34" charset="0"/>
            </a:endParaRPr>
          </a:p>
          <a:p>
            <a:pPr>
              <a:lnSpc>
                <a:spcPct val="120000"/>
              </a:lnSpc>
              <a:spcBef>
                <a:spcPts val="0"/>
              </a:spcBef>
              <a:spcAft>
                <a:spcPts val="0"/>
              </a:spcAft>
            </a:pPr>
            <a:r>
              <a:rPr lang="en-GB" sz="3100" dirty="0">
                <a:latin typeface="Candara" panose="020E0502030303020204" pitchFamily="34" charset="0"/>
              </a:rPr>
              <a:t> </a:t>
            </a:r>
            <a:r>
              <a:rPr lang="en-GB" sz="3100" dirty="0" smtClean="0">
                <a:latin typeface="Candara" panose="020E0502030303020204" pitchFamily="34" charset="0"/>
              </a:rPr>
              <a:t>Graphic </a:t>
            </a:r>
            <a:r>
              <a:rPr lang="en-GB" sz="3100" dirty="0">
                <a:latin typeface="Candara" panose="020E0502030303020204" pitchFamily="34" charset="0"/>
              </a:rPr>
              <a:t>Designer and Lecturer in the Visual Communication Department in Dar Al </a:t>
            </a:r>
            <a:r>
              <a:rPr lang="en-GB" sz="3100" dirty="0" err="1">
                <a:latin typeface="Candara" panose="020E0502030303020204" pitchFamily="34" charset="0"/>
              </a:rPr>
              <a:t>Hekma</a:t>
            </a:r>
            <a:r>
              <a:rPr lang="en-GB" sz="3100" dirty="0">
                <a:latin typeface="Candara" panose="020E0502030303020204" pitchFamily="34" charset="0"/>
              </a:rPr>
              <a:t> University.  Graduated from Dar Al </a:t>
            </a:r>
            <a:r>
              <a:rPr lang="en-GB" sz="3100" dirty="0" err="1">
                <a:latin typeface="Candara" panose="020E0502030303020204" pitchFamily="34" charset="0"/>
              </a:rPr>
              <a:t>Hekma</a:t>
            </a:r>
            <a:r>
              <a:rPr lang="en-GB" sz="3100" dirty="0">
                <a:latin typeface="Candara" panose="020E0502030303020204" pitchFamily="34" charset="0"/>
              </a:rPr>
              <a:t> College in 2008 and received her Masters in Fine Arts from University of Leeds, UK. in 2010. Her research interests include social issues, Arabic typography, and branding. Participated in several local and international exhibitions.</a:t>
            </a:r>
            <a:endParaRPr lang="en-US" sz="3100" dirty="0">
              <a:latin typeface="Candara" panose="020E0502030303020204" pitchFamily="34" charset="0"/>
            </a:endParaRPr>
          </a:p>
          <a:p>
            <a:pPr algn="ctr"/>
            <a:endParaRPr lang="en-US" sz="3600" b="1" dirty="0">
              <a:solidFill>
                <a:schemeClr val="accent1">
                  <a:lumMod val="75000"/>
                </a:schemeClr>
              </a:solidFill>
              <a:latin typeface="Candara" panose="020E0502030303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03" y="184911"/>
            <a:ext cx="2900576" cy="6401271"/>
          </a:xfrm>
          <a:prstGeom prst="rect">
            <a:avLst/>
          </a:prstGeom>
        </p:spPr>
      </p:pic>
      <p:sp>
        <p:nvSpPr>
          <p:cNvPr id="6" name="Slide Number Placeholder 5"/>
          <p:cNvSpPr>
            <a:spLocks noGrp="1"/>
          </p:cNvSpPr>
          <p:nvPr>
            <p:ph type="sldNum" sz="quarter" idx="12"/>
          </p:nvPr>
        </p:nvSpPr>
        <p:spPr/>
        <p:txBody>
          <a:bodyPr/>
          <a:lstStyle/>
          <a:p>
            <a:fld id="{E7DD248D-AAC4-448D-8D11-E5DCD085890E}" type="slidenum">
              <a:rPr lang="en-US" smtClean="0"/>
              <a:t>8</a:t>
            </a:fld>
            <a:endParaRPr lang="en-US"/>
          </a:p>
        </p:txBody>
      </p:sp>
    </p:spTree>
    <p:extLst>
      <p:ext uri="{BB962C8B-B14F-4D97-AF65-F5344CB8AC3E}">
        <p14:creationId xmlns:p14="http://schemas.microsoft.com/office/powerpoint/2010/main" val="2532982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09440" y="386080"/>
            <a:ext cx="7294880" cy="5932833"/>
          </a:xfrm>
        </p:spPr>
        <p:txBody>
          <a:bodyPr/>
          <a:lstStyle/>
          <a:p>
            <a:pPr algn="ctr"/>
            <a:r>
              <a:rPr lang="en-US" sz="3200" b="1" dirty="0">
                <a:latin typeface="Candara" panose="020E0502030303020204" pitchFamily="34" charset="0"/>
              </a:rPr>
              <a:t>Ms. Colleen </a:t>
            </a:r>
            <a:r>
              <a:rPr lang="en-US" sz="3200" b="1" dirty="0" err="1">
                <a:latin typeface="Candara" panose="020E0502030303020204" pitchFamily="34" charset="0"/>
              </a:rPr>
              <a:t>Comerford</a:t>
            </a:r>
            <a:r>
              <a:rPr lang="en-US" sz="3200" b="1" dirty="0">
                <a:latin typeface="Candara" panose="020E0502030303020204" pitchFamily="34" charset="0"/>
              </a:rPr>
              <a:t> (Ellis</a:t>
            </a:r>
            <a:r>
              <a:rPr lang="en-US" sz="3200" b="1" dirty="0" smtClean="0">
                <a:latin typeface="Candara" panose="020E0502030303020204" pitchFamily="34" charset="0"/>
              </a:rPr>
              <a:t>)</a:t>
            </a:r>
            <a:endParaRPr lang="en-US" sz="3200" b="1" dirty="0">
              <a:latin typeface="Candara" panose="020E0502030303020204" pitchFamily="34" charset="0"/>
            </a:endParaRPr>
          </a:p>
          <a:p>
            <a:pPr algn="ctr"/>
            <a:r>
              <a:rPr lang="en-US" sz="2800" dirty="0">
                <a:latin typeface="Candara" panose="020E0502030303020204" pitchFamily="34" charset="0"/>
              </a:rPr>
              <a:t>Dar Al </a:t>
            </a:r>
            <a:r>
              <a:rPr lang="en-US" sz="2800" dirty="0" err="1" smtClean="0">
                <a:latin typeface="Candara" panose="020E0502030303020204" pitchFamily="34" charset="0"/>
              </a:rPr>
              <a:t>Hekma</a:t>
            </a:r>
            <a:endParaRPr lang="en-US" sz="2800" dirty="0" smtClean="0">
              <a:latin typeface="Candara" panose="020E0502030303020204" pitchFamily="34" charset="0"/>
            </a:endParaRPr>
          </a:p>
          <a:p>
            <a:pPr algn="ctr"/>
            <a:r>
              <a:rPr lang="en-US" sz="3600" b="1" i="1" dirty="0">
                <a:solidFill>
                  <a:schemeClr val="accent1">
                    <a:lumMod val="75000"/>
                  </a:schemeClr>
                </a:solidFill>
                <a:latin typeface="Candara" panose="020E0502030303020204" pitchFamily="34" charset="0"/>
              </a:rPr>
              <a:t>“</a:t>
            </a:r>
            <a:r>
              <a:rPr lang="en-US" sz="3600" b="1" dirty="0">
                <a:solidFill>
                  <a:schemeClr val="accent1">
                    <a:lumMod val="75000"/>
                  </a:schemeClr>
                </a:solidFill>
                <a:latin typeface="Candara" panose="020E0502030303020204" pitchFamily="34" charset="0"/>
              </a:rPr>
              <a:t>The Benefits and Challenges of including Experiential Learning for Female Visual Design Communication Students in Jeddah, Saudi </a:t>
            </a:r>
            <a:r>
              <a:rPr lang="en-US" sz="3600" b="1" dirty="0" smtClean="0">
                <a:solidFill>
                  <a:schemeClr val="accent1">
                    <a:lumMod val="75000"/>
                  </a:schemeClr>
                </a:solidFill>
                <a:latin typeface="Candara" panose="020E0502030303020204" pitchFamily="34" charset="0"/>
              </a:rPr>
              <a:t>Arabia”</a:t>
            </a:r>
            <a:endParaRPr lang="en-US" sz="3600" b="1" dirty="0">
              <a:solidFill>
                <a:schemeClr val="accent1">
                  <a:lumMod val="75000"/>
                </a:schemeClr>
              </a:solidFill>
              <a:latin typeface="Candara" panose="020E0502030303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603" y="184911"/>
            <a:ext cx="2900576" cy="6401271"/>
          </a:xfrm>
          <a:prstGeom prst="rect">
            <a:avLst/>
          </a:prstGeom>
        </p:spPr>
      </p:pic>
      <p:sp>
        <p:nvSpPr>
          <p:cNvPr id="6" name="Slide Number Placeholder 5"/>
          <p:cNvSpPr>
            <a:spLocks noGrp="1"/>
          </p:cNvSpPr>
          <p:nvPr>
            <p:ph type="sldNum" sz="quarter" idx="12"/>
          </p:nvPr>
        </p:nvSpPr>
        <p:spPr/>
        <p:txBody>
          <a:bodyPr/>
          <a:lstStyle/>
          <a:p>
            <a:fld id="{E7DD248D-AAC4-448D-8D11-E5DCD085890E}" type="slidenum">
              <a:rPr lang="en-US" smtClean="0"/>
              <a:t>9</a:t>
            </a:fld>
            <a:endParaRPr lang="en-US"/>
          </a:p>
        </p:txBody>
      </p:sp>
    </p:spTree>
    <p:extLst>
      <p:ext uri="{BB962C8B-B14F-4D97-AF65-F5344CB8AC3E}">
        <p14:creationId xmlns:p14="http://schemas.microsoft.com/office/powerpoint/2010/main" val="3290918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250</TotalTime>
  <Words>941</Words>
  <Application>Microsoft Office PowerPoint</Application>
  <PresentationFormat>Widescreen</PresentationFormat>
  <Paragraphs>97</Paragraphs>
  <Slides>14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Calibri Light</vt:lpstr>
      <vt:lpstr>Candara</vt:lpstr>
      <vt:lpstr>Retrospect</vt:lpstr>
      <vt:lpstr>Women in Art and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 Parallel Session</dc:title>
  <dc:creator>Janon Kadhim</dc:creator>
  <cp:lastModifiedBy>access</cp:lastModifiedBy>
  <cp:revision>33</cp:revision>
  <dcterms:created xsi:type="dcterms:W3CDTF">2016-04-18T03:21:10Z</dcterms:created>
  <dcterms:modified xsi:type="dcterms:W3CDTF">2016-04-20T07:45:02Z</dcterms:modified>
</cp:coreProperties>
</file>